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79" r:id="rId2"/>
    <p:sldId id="280" r:id="rId3"/>
    <p:sldId id="281" r:id="rId4"/>
    <p:sldId id="259" r:id="rId5"/>
    <p:sldId id="267" r:id="rId6"/>
    <p:sldId id="262" r:id="rId7"/>
    <p:sldId id="264" r:id="rId8"/>
    <p:sldId id="265" r:id="rId9"/>
    <p:sldId id="268" r:id="rId10"/>
    <p:sldId id="25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747B"/>
    <a:srgbClr val="EC7200"/>
    <a:srgbClr val="2EA3D9"/>
    <a:srgbClr val="1F2937"/>
    <a:srgbClr val="0B4F8C"/>
    <a:srgbClr val="E6EEF6"/>
    <a:srgbClr val="0A41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58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E45FE-78AE-0AFC-B7A1-4768B4B3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DF3CF9-A6D0-A547-F569-82DE46CD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7235B0-EA36-8D9C-14A1-AC97604D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F038FF-4907-D71C-CB3D-5EAFD78E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5C04C-737E-FF98-38B8-8468E4A8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5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9282-0D6B-716B-26C4-A078EA2D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31AABA-A635-C454-87C7-D1B318D16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63612-6E37-B861-5106-24BAA794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5BECE-642D-9EF6-E7FB-DDAAC441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7A8DB-DA63-A4BD-5BE8-1CA198F0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6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83CEEB-A6AF-F9F7-C7AE-62EE87EF9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2A8E35-A51A-E868-A9C8-95B922453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86126-7F3B-552E-4797-E7D367F5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342BF-7945-231F-BC3F-EB35DE17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7142A-A5C1-CB3B-CF6C-C5A2D9B3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93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>
            <a:extLst>
              <a:ext uri="{FF2B5EF4-FFF2-40B4-BE49-F238E27FC236}">
                <a16:creationId xmlns:a16="http://schemas.microsoft.com/office/drawing/2014/main" id="{ACAF2F8D-347F-4E9E-9F31-FFC699DFB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E85AD0AB-6595-4853-9F48-FA573AB44D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A70C13-B0BD-44C2-BD40-3E34B71AF292}" type="datetimeFigureOut">
              <a:rPr lang="en-US"/>
              <a:pPr>
                <a:defRPr/>
              </a:pPr>
              <a:t>2/22/2026</a:t>
            </a:fld>
            <a:endParaRPr lang="en-US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2C4E2FD5-4183-4925-8BE1-CF1F4D11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6E9EA5-FC9C-48A7-89E1-B762E1C21547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97795AB4-2F0D-4C8A-A0E3-5E68BBD4D4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5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64A2C-310D-79C4-4808-84B88A02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6E403-14FA-AC5E-ADB3-127929C7F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884329-E59D-9537-C7D9-7150C7B2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65C66-EDC0-3FB5-60E0-AE104F2F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1255D-1297-B741-4A51-10E798F7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C7D3C-5AE5-E23D-2C12-91F542AC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7AA18F-E4CC-FF4C-617E-089868F7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20CED-7190-1012-F169-70716D6C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07CA-575F-AFE6-B9D3-1E5BA3FC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49D13-7D59-F521-54A4-92AE7140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3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DD44A-7046-60AA-7913-7D483D6E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BAEFE-B88E-811B-3818-08F7C821D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C5ED48-AA7A-FEA8-14BD-329D4DC18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392A89-D21C-BA0F-3B7D-75B6323B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173CD-688B-8176-9EF5-A98D39B7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ADC398-C573-EEF5-B616-EA216310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1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290BB-D5A8-58F4-C3F4-CB28707F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A1D08-C12D-017E-C744-675456F19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82F319-FE91-9395-49B2-CF1BDE9FC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6B071D-BAE2-9B03-D58B-CA4D8CDC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217595-ED15-0B80-ABBF-246B604AC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C8307-7271-D160-A063-191B552E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5C49A5-3000-86AA-1C2F-A71C6541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0BA08-A8DC-08CE-3AA0-F72697C7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6AF0D-DD72-6E0A-EB0E-AD4A137B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236FB6-0154-7D6E-CC37-255C44AB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91D90A-345E-E05E-7107-0911A17D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29CBA-B949-A01B-5275-017C6126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70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04A9C-6F6A-D064-00E1-1EA462BB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DF0049-FEE5-3D90-F36E-8EC2D517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792B-3008-07D0-68A8-B96A7C05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1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CC9A2-462C-DD55-2583-49D16AE5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D907C-F2CE-2640-5EA7-53B6A40A2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CC2F15-C3C3-9BCF-0BDC-467CDA9D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A44A2-CB23-FA7E-3A1B-73D8F812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B97A99-CD39-2106-4912-1948177B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711D8-021A-8FB1-6F50-7EA00457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3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F1A61-B1F8-1063-A771-DB86EEE5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460234-9509-B22C-E3E0-FFE8B183D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E7D30-3013-648C-B12E-E49A3EC95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D12623-896C-E74D-7E0B-1D160338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08DA0F-EE95-A849-483D-0F73D8A4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01FF4-F7AE-B167-5219-1222332D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9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C9362-0D64-4070-7AE5-9BCBF33C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BE9B1B-2FE8-851C-0155-58D76CFB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8CAC8-4E4B-90F5-EC10-31909C753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B3F116-C3E7-1843-18EE-B6E7FBC58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1FD1A-16BE-FCEE-EA41-965B5DBB7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02FDE69A-07B0-A54B-9B8B-D4274A021F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4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C63DB8E-0B65-0C1F-A018-95D8F19E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751"/>
          <a:stretch>
            <a:fillRect/>
          </a:stretch>
        </p:blipFill>
        <p:spPr bwMode="auto">
          <a:xfrm>
            <a:off x="0" y="-9525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54E776-AD25-8840-745F-4854F91ED022}"/>
              </a:ext>
            </a:extLst>
          </p:cNvPr>
          <p:cNvSpPr/>
          <p:nvPr/>
        </p:nvSpPr>
        <p:spPr>
          <a:xfrm>
            <a:off x="0" y="-182517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148" name="Группа 1">
            <a:extLst>
              <a:ext uri="{FF2B5EF4-FFF2-40B4-BE49-F238E27FC236}">
                <a16:creationId xmlns:a16="http://schemas.microsoft.com/office/drawing/2014/main" id="{0BDF98F4-3D23-400E-A9D0-816D290CD878}"/>
              </a:ext>
            </a:extLst>
          </p:cNvPr>
          <p:cNvGrpSpPr>
            <a:grpSpLocks/>
          </p:cNvGrpSpPr>
          <p:nvPr/>
        </p:nvGrpSpPr>
        <p:grpSpPr bwMode="auto">
          <a:xfrm>
            <a:off x="8783760" y="3736732"/>
            <a:ext cx="3005773" cy="922749"/>
            <a:chOff x="1423988" y="1036638"/>
            <a:chExt cx="3314700" cy="1017587"/>
          </a:xfrm>
        </p:grpSpPr>
        <p:sp>
          <p:nvSpPr>
            <p:cNvPr id="6150" name="object 5">
              <a:extLst>
                <a:ext uri="{FF2B5EF4-FFF2-40B4-BE49-F238E27FC236}">
                  <a16:creationId xmlns:a16="http://schemas.microsoft.com/office/drawing/2014/main" id="{8B674EC7-B665-4AB1-A001-80861ED7E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88" y="1036638"/>
              <a:ext cx="2108200" cy="99853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 sz="1632"/>
            </a:p>
          </p:txBody>
        </p:sp>
        <p:sp>
          <p:nvSpPr>
            <p:cNvPr id="6151" name="object 6">
              <a:extLst>
                <a:ext uri="{FF2B5EF4-FFF2-40B4-BE49-F238E27FC236}">
                  <a16:creationId xmlns:a16="http://schemas.microsoft.com/office/drawing/2014/main" id="{3EFE5B1C-2E99-421E-8856-D1261E392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13" y="1831975"/>
              <a:ext cx="612775" cy="222250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215765 h 222885"/>
                <a:gd name="T6" fmla="*/ 317826 w 612775"/>
                <a:gd name="T7" fmla="*/ 215765 h 222885"/>
                <a:gd name="T8" fmla="*/ 369176 w 612775"/>
                <a:gd name="T9" fmla="*/ 211595 h 222885"/>
                <a:gd name="T10" fmla="*/ 417767 w 612775"/>
                <a:gd name="T11" fmla="*/ 199539 h 222885"/>
                <a:gd name="T12" fmla="*/ 462900 w 612775"/>
                <a:gd name="T13" fmla="*/ 180285 h 222885"/>
                <a:gd name="T14" fmla="*/ 503877 w 612775"/>
                <a:gd name="T15" fmla="*/ 154517 h 222885"/>
                <a:gd name="T16" fmla="*/ 540001 w 612775"/>
                <a:gd name="T17" fmla="*/ 122921 h 222885"/>
                <a:gd name="T18" fmla="*/ 570574 w 612775"/>
                <a:gd name="T19" fmla="*/ 86177 h 222885"/>
                <a:gd name="T20" fmla="*/ 594897 w 612775"/>
                <a:gd name="T21" fmla="*/ 44975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  <p:sp>
          <p:nvSpPr>
            <p:cNvPr id="6152" name="object 7">
              <a:extLst>
                <a:ext uri="{FF2B5EF4-FFF2-40B4-BE49-F238E27FC236}">
                  <a16:creationId xmlns:a16="http://schemas.microsoft.com/office/drawing/2014/main" id="{B73EE5BD-AD88-4BCC-9499-38814C86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88" y="1052513"/>
              <a:ext cx="1001712" cy="1001712"/>
            </a:xfrm>
            <a:custGeom>
              <a:avLst/>
              <a:gdLst>
                <a:gd name="T0" fmla="*/ 998412 w 1002030"/>
                <a:gd name="T1" fmla="*/ 0 h 1002030"/>
                <a:gd name="T2" fmla="*/ 305069 w 1002030"/>
                <a:gd name="T3" fmla="*/ 0 h 1002030"/>
                <a:gd name="T4" fmla="*/ 255595 w 1002030"/>
                <a:gd name="T5" fmla="*/ 3996 h 1002030"/>
                <a:gd name="T6" fmla="*/ 208658 w 1002030"/>
                <a:gd name="T7" fmla="*/ 15554 h 1002030"/>
                <a:gd name="T8" fmla="*/ 164888 w 1002030"/>
                <a:gd name="T9" fmla="*/ 34055 h 1002030"/>
                <a:gd name="T10" fmla="*/ 124908 w 1002030"/>
                <a:gd name="T11" fmla="*/ 58866 h 1002030"/>
                <a:gd name="T12" fmla="*/ 89368 w 1002030"/>
                <a:gd name="T13" fmla="*/ 89368 h 1002030"/>
                <a:gd name="T14" fmla="*/ 58866 w 1002030"/>
                <a:gd name="T15" fmla="*/ 124909 h 1002030"/>
                <a:gd name="T16" fmla="*/ 34054 w 1002030"/>
                <a:gd name="T17" fmla="*/ 164889 h 1002030"/>
                <a:gd name="T18" fmla="*/ 15554 w 1002030"/>
                <a:gd name="T19" fmla="*/ 208659 h 1002030"/>
                <a:gd name="T20" fmla="*/ 3996 w 1002030"/>
                <a:gd name="T21" fmla="*/ 255596 h 1002030"/>
                <a:gd name="T22" fmla="*/ 0 w 1002030"/>
                <a:gd name="T23" fmla="*/ 305070 h 1002030"/>
                <a:gd name="T24" fmla="*/ 4697 w 1002030"/>
                <a:gd name="T25" fmla="*/ 359135 h 1002030"/>
                <a:gd name="T26" fmla="*/ 18287 w 1002030"/>
                <a:gd name="T27" fmla="*/ 410039 h 1002030"/>
                <a:gd name="T28" fmla="*/ 40073 w 1002030"/>
                <a:gd name="T29" fmla="*/ 456993 h 1002030"/>
                <a:gd name="T30" fmla="*/ 69334 w 1002030"/>
                <a:gd name="T31" fmla="*/ 499207 h 1002030"/>
                <a:gd name="T32" fmla="*/ 40137 w 1002030"/>
                <a:gd name="T33" fmla="*/ 541428 h 1002030"/>
                <a:gd name="T34" fmla="*/ 18344 w 1002030"/>
                <a:gd name="T35" fmla="*/ 588415 h 1002030"/>
                <a:gd name="T36" fmla="*/ 4716 w 1002030"/>
                <a:gd name="T37" fmla="*/ 639335 h 1002030"/>
                <a:gd name="T38" fmla="*/ 0 w 1002030"/>
                <a:gd name="T39" fmla="*/ 693344 h 1002030"/>
                <a:gd name="T40" fmla="*/ 0 w 1002030"/>
                <a:gd name="T41" fmla="*/ 998413 h 1002030"/>
                <a:gd name="T42" fmla="*/ 221867 w 1002030"/>
                <a:gd name="T43" fmla="*/ 998413 h 1002030"/>
                <a:gd name="T44" fmla="*/ 221867 w 1002030"/>
                <a:gd name="T45" fmla="*/ 693344 h 1002030"/>
                <a:gd name="T46" fmla="*/ 228404 w 1002030"/>
                <a:gd name="T47" fmla="*/ 660962 h 1002030"/>
                <a:gd name="T48" fmla="*/ 246244 w 1002030"/>
                <a:gd name="T49" fmla="*/ 634513 h 1002030"/>
                <a:gd name="T50" fmla="*/ 272684 w 1002030"/>
                <a:gd name="T51" fmla="*/ 616683 h 1002030"/>
                <a:gd name="T52" fmla="*/ 305069 w 1002030"/>
                <a:gd name="T53" fmla="*/ 610143 h 1002030"/>
                <a:gd name="T54" fmla="*/ 998412 w 1002030"/>
                <a:gd name="T55" fmla="*/ 610143 h 1002030"/>
                <a:gd name="T56" fmla="*/ 998412 w 1002030"/>
                <a:gd name="T57" fmla="*/ 388275 h 1002030"/>
                <a:gd name="T58" fmla="*/ 305069 w 1002030"/>
                <a:gd name="T59" fmla="*/ 388275 h 1002030"/>
                <a:gd name="T60" fmla="*/ 272684 w 1002030"/>
                <a:gd name="T61" fmla="*/ 381736 h 1002030"/>
                <a:gd name="T62" fmla="*/ 246244 w 1002030"/>
                <a:gd name="T63" fmla="*/ 363898 h 1002030"/>
                <a:gd name="T64" fmla="*/ 228404 w 1002030"/>
                <a:gd name="T65" fmla="*/ 337456 h 1002030"/>
                <a:gd name="T66" fmla="*/ 221867 w 1002030"/>
                <a:gd name="T67" fmla="*/ 305070 h 1002030"/>
                <a:gd name="T68" fmla="*/ 228404 w 1002030"/>
                <a:gd name="T69" fmla="*/ 272685 h 1002030"/>
                <a:gd name="T70" fmla="*/ 246244 w 1002030"/>
                <a:gd name="T71" fmla="*/ 246245 h 1002030"/>
                <a:gd name="T72" fmla="*/ 272684 w 1002030"/>
                <a:gd name="T73" fmla="*/ 228405 h 1002030"/>
                <a:gd name="T74" fmla="*/ 305069 w 1002030"/>
                <a:gd name="T75" fmla="*/ 221868 h 1002030"/>
                <a:gd name="T76" fmla="*/ 998412 w 1002030"/>
                <a:gd name="T77" fmla="*/ 221868 h 1002030"/>
                <a:gd name="T78" fmla="*/ 998412 w 1002030"/>
                <a:gd name="T79" fmla="*/ 0 h 10020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2030" h="1002030">
                  <a:moveTo>
                    <a:pt x="1001904" y="0"/>
                  </a:moveTo>
                  <a:lnTo>
                    <a:pt x="306136" y="0"/>
                  </a:lnTo>
                  <a:lnTo>
                    <a:pt x="256486" y="4007"/>
                  </a:lnTo>
                  <a:lnTo>
                    <a:pt x="209384" y="15609"/>
                  </a:lnTo>
                  <a:lnTo>
                    <a:pt x="165461" y="34176"/>
                  </a:lnTo>
                  <a:lnTo>
                    <a:pt x="125348" y="59075"/>
                  </a:lnTo>
                  <a:lnTo>
                    <a:pt x="89676" y="89676"/>
                  </a:lnTo>
                  <a:lnTo>
                    <a:pt x="59075" y="125349"/>
                  </a:lnTo>
                  <a:lnTo>
                    <a:pt x="34175" y="165462"/>
                  </a:lnTo>
                  <a:lnTo>
                    <a:pt x="15609" y="209385"/>
                  </a:lnTo>
                  <a:lnTo>
                    <a:pt x="4007" y="256487"/>
                  </a:lnTo>
                  <a:lnTo>
                    <a:pt x="0" y="306137"/>
                  </a:lnTo>
                  <a:lnTo>
                    <a:pt x="4708" y="360389"/>
                  </a:lnTo>
                  <a:lnTo>
                    <a:pt x="18353" y="411471"/>
                  </a:lnTo>
                  <a:lnTo>
                    <a:pt x="40216" y="458589"/>
                  </a:lnTo>
                  <a:lnTo>
                    <a:pt x="69576" y="500955"/>
                  </a:lnTo>
                  <a:lnTo>
                    <a:pt x="40280" y="543320"/>
                  </a:lnTo>
                  <a:lnTo>
                    <a:pt x="18410" y="590472"/>
                  </a:lnTo>
                  <a:lnTo>
                    <a:pt x="4729" y="641570"/>
                  </a:lnTo>
                  <a:lnTo>
                    <a:pt x="0" y="695769"/>
                  </a:lnTo>
                  <a:lnTo>
                    <a:pt x="0" y="1001905"/>
                  </a:lnTo>
                  <a:lnTo>
                    <a:pt x="222644" y="1001905"/>
                  </a:lnTo>
                  <a:lnTo>
                    <a:pt x="222644" y="695769"/>
                  </a:lnTo>
                  <a:lnTo>
                    <a:pt x="229207" y="663272"/>
                  </a:lnTo>
                  <a:lnTo>
                    <a:pt x="247102" y="636733"/>
                  </a:lnTo>
                  <a:lnTo>
                    <a:pt x="273641" y="618839"/>
                  </a:lnTo>
                  <a:lnTo>
                    <a:pt x="306136" y="612277"/>
                  </a:lnTo>
                  <a:lnTo>
                    <a:pt x="1001904" y="612277"/>
                  </a:lnTo>
                  <a:lnTo>
                    <a:pt x="1001904" y="389632"/>
                  </a:lnTo>
                  <a:lnTo>
                    <a:pt x="306136" y="389632"/>
                  </a:lnTo>
                  <a:lnTo>
                    <a:pt x="273641" y="383069"/>
                  </a:lnTo>
                  <a:lnTo>
                    <a:pt x="247102" y="365174"/>
                  </a:lnTo>
                  <a:lnTo>
                    <a:pt x="229207" y="338633"/>
                  </a:lnTo>
                  <a:lnTo>
                    <a:pt x="222644" y="306137"/>
                  </a:lnTo>
                  <a:lnTo>
                    <a:pt x="229207" y="273642"/>
                  </a:lnTo>
                  <a:lnTo>
                    <a:pt x="247102" y="247103"/>
                  </a:lnTo>
                  <a:lnTo>
                    <a:pt x="273641" y="229208"/>
                  </a:lnTo>
                  <a:lnTo>
                    <a:pt x="306136" y="222646"/>
                  </a:lnTo>
                  <a:lnTo>
                    <a:pt x="1001904" y="222646"/>
                  </a:lnTo>
                  <a:lnTo>
                    <a:pt x="1001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FADA4-7B79-42EA-8AA5-24DC41EEF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59" y="551675"/>
            <a:ext cx="2317924" cy="2317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F0C5A-E0A2-AEEB-8F9D-B724B0E6A510}"/>
              </a:ext>
            </a:extLst>
          </p:cNvPr>
          <p:cNvSpPr txBox="1"/>
          <p:nvPr/>
        </p:nvSpPr>
        <p:spPr>
          <a:xfrm>
            <a:off x="315377" y="203480"/>
            <a:ext cx="57806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ИНСТИТУТ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ИНЖЕНЕРОВ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СТРОИТЕЛЬСТВА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 ТРАНСПОРТА</a:t>
            </a:r>
            <a:r>
              <a:rPr lang="en-US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8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B7E4C-41EF-AB8F-4EE3-3F62F1E307C1}"/>
              </a:ext>
            </a:extLst>
          </p:cNvPr>
          <p:cNvSpPr txBox="1"/>
          <p:nvPr/>
        </p:nvSpPr>
        <p:spPr>
          <a:xfrm>
            <a:off x="315377" y="4642206"/>
            <a:ext cx="54429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08.03.01 Строительство, </a:t>
            </a:r>
          </a:p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профиль: Автомобильные дороги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BD21C-9AA9-7705-B288-C90D4D93535A}"/>
              </a:ext>
            </a:extLst>
          </p:cNvPr>
          <p:cNvSpPr txBox="1"/>
          <p:nvPr/>
        </p:nvSpPr>
        <p:spPr>
          <a:xfrm>
            <a:off x="8773163" y="5279800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  <p:pic>
        <p:nvPicPr>
          <p:cNvPr id="5" name="Picture 4" descr="Picture background">
            <a:extLst>
              <a:ext uri="{FF2B5EF4-FFF2-40B4-BE49-F238E27FC236}">
                <a16:creationId xmlns:a16="http://schemas.microsoft.com/office/drawing/2014/main" id="{2E1C2E18-2B9C-6F0C-0E8E-A8C3F2CFB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621" y1="30882" x2="60621" y2="30882"/>
                        <a14:foregroundMark x1="28105" y1="58170" x2="28105" y2="58170"/>
                        <a14:foregroundMark x1="71405" y1="57516" x2="71405" y2="5751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7" y="3139420"/>
            <a:ext cx="1354458" cy="1354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дежда, человек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2DB121-38EA-BFFA-020A-D01B740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-1"/>
          <a:stretch/>
        </p:blipFill>
        <p:spPr>
          <a:xfrm>
            <a:off x="0" y="0"/>
            <a:ext cx="12192000" cy="70595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CD1022-1934-749C-4760-965F96E6CDA1}"/>
              </a:ext>
            </a:extLst>
          </p:cNvPr>
          <p:cNvSpPr/>
          <p:nvPr/>
        </p:nvSpPr>
        <p:spPr>
          <a:xfrm>
            <a:off x="0" y="-42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123" name="Группа 2">
            <a:extLst>
              <a:ext uri="{FF2B5EF4-FFF2-40B4-BE49-F238E27FC236}">
                <a16:creationId xmlns:a16="http://schemas.microsoft.com/office/drawing/2014/main" id="{28150BE8-3B9E-41BE-9194-3E9143DDA643}"/>
              </a:ext>
            </a:extLst>
          </p:cNvPr>
          <p:cNvGrpSpPr>
            <a:grpSpLocks/>
          </p:cNvGrpSpPr>
          <p:nvPr/>
        </p:nvGrpSpPr>
        <p:grpSpPr bwMode="auto">
          <a:xfrm>
            <a:off x="817523" y="5513584"/>
            <a:ext cx="2037437" cy="625330"/>
            <a:chOff x="1423988" y="1036638"/>
            <a:chExt cx="3314700" cy="1017587"/>
          </a:xfrm>
        </p:grpSpPr>
        <p:sp>
          <p:nvSpPr>
            <p:cNvPr id="5128" name="object 6">
              <a:extLst>
                <a:ext uri="{FF2B5EF4-FFF2-40B4-BE49-F238E27FC236}">
                  <a16:creationId xmlns:a16="http://schemas.microsoft.com/office/drawing/2014/main" id="{6CFDFC19-4F28-4001-83BF-F8946CC8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68" y="1831792"/>
              <a:ext cx="612860" cy="222433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192494 h 222885"/>
                <a:gd name="T6" fmla="*/ 317826 w 612775"/>
                <a:gd name="T7" fmla="*/ 192494 h 222885"/>
                <a:gd name="T8" fmla="*/ 369176 w 612775"/>
                <a:gd name="T9" fmla="*/ 188773 h 222885"/>
                <a:gd name="T10" fmla="*/ 417767 w 612775"/>
                <a:gd name="T11" fmla="*/ 178021 h 222885"/>
                <a:gd name="T12" fmla="*/ 462900 w 612775"/>
                <a:gd name="T13" fmla="*/ 160841 h 222885"/>
                <a:gd name="T14" fmla="*/ 503877 w 612775"/>
                <a:gd name="T15" fmla="*/ 137852 h 222885"/>
                <a:gd name="T16" fmla="*/ 540001 w 612775"/>
                <a:gd name="T17" fmla="*/ 109666 h 222885"/>
                <a:gd name="T18" fmla="*/ 570574 w 612775"/>
                <a:gd name="T19" fmla="*/ 76881 h 222885"/>
                <a:gd name="T20" fmla="*/ 594897 w 612775"/>
                <a:gd name="T21" fmla="*/ 40124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32">
                <a:latin typeface="+mn-lt"/>
              </a:endParaRPr>
            </a:p>
          </p:txBody>
        </p:sp>
        <p:grpSp>
          <p:nvGrpSpPr>
            <p:cNvPr id="3" name="Группа 1">
              <a:extLst>
                <a:ext uri="{FF2B5EF4-FFF2-40B4-BE49-F238E27FC236}">
                  <a16:creationId xmlns:a16="http://schemas.microsoft.com/office/drawing/2014/main" id="{7C64D078-4D4D-4440-864D-D6507D384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988" y="1036638"/>
              <a:ext cx="3314700" cy="1017587"/>
              <a:chOff x="1423988" y="1036638"/>
              <a:chExt cx="3314700" cy="1017587"/>
            </a:xfrm>
          </p:grpSpPr>
          <p:sp>
            <p:nvSpPr>
              <p:cNvPr id="5130" name="object 5">
                <a:extLst>
                  <a:ext uri="{FF2B5EF4-FFF2-40B4-BE49-F238E27FC236}">
                    <a16:creationId xmlns:a16="http://schemas.microsoft.com/office/drawing/2014/main" id="{EA3331D6-D4F1-44CB-8945-E33EF901F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448" y="1036638"/>
                <a:ext cx="2108240" cy="998322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altLang="ru-RU" sz="1632"/>
              </a:p>
            </p:txBody>
          </p:sp>
          <p:sp>
            <p:nvSpPr>
              <p:cNvPr id="5131" name="object 7">
                <a:extLst>
                  <a:ext uri="{FF2B5EF4-FFF2-40B4-BE49-F238E27FC236}">
                    <a16:creationId xmlns:a16="http://schemas.microsoft.com/office/drawing/2014/main" id="{DB62F2CA-6169-4666-A159-AC1F2E7C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052400"/>
                <a:ext cx="1001589" cy="1001825"/>
              </a:xfrm>
              <a:custGeom>
                <a:avLst/>
                <a:gdLst>
                  <a:gd name="T0" fmla="*/ 985816 w 1002030"/>
                  <a:gd name="T1" fmla="*/ 0 h 1002030"/>
                  <a:gd name="T2" fmla="*/ 301218 w 1002030"/>
                  <a:gd name="T3" fmla="*/ 0 h 1002030"/>
                  <a:gd name="T4" fmla="*/ 252371 w 1002030"/>
                  <a:gd name="T5" fmla="*/ 3956 h 1002030"/>
                  <a:gd name="T6" fmla="*/ 206023 w 1002030"/>
                  <a:gd name="T7" fmla="*/ 15354 h 1002030"/>
                  <a:gd name="T8" fmla="*/ 162808 w 1002030"/>
                  <a:gd name="T9" fmla="*/ 33615 h 1002030"/>
                  <a:gd name="T10" fmla="*/ 123336 w 1002030"/>
                  <a:gd name="T11" fmla="*/ 58115 h 1002030"/>
                  <a:gd name="T12" fmla="*/ 88248 w 1002030"/>
                  <a:gd name="T13" fmla="*/ 88248 h 1002030"/>
                  <a:gd name="T14" fmla="*/ 58115 w 1002030"/>
                  <a:gd name="T15" fmla="*/ 123337 h 1002030"/>
                  <a:gd name="T16" fmla="*/ 33614 w 1002030"/>
                  <a:gd name="T17" fmla="*/ 162809 h 1002030"/>
                  <a:gd name="T18" fmla="*/ 15354 w 1002030"/>
                  <a:gd name="T19" fmla="*/ 206024 h 1002030"/>
                  <a:gd name="T20" fmla="*/ 3956 w 1002030"/>
                  <a:gd name="T21" fmla="*/ 252372 h 1002030"/>
                  <a:gd name="T22" fmla="*/ 0 w 1002030"/>
                  <a:gd name="T23" fmla="*/ 301219 h 1002030"/>
                  <a:gd name="T24" fmla="*/ 4657 w 1002030"/>
                  <a:gd name="T25" fmla="*/ 354601 h 1002030"/>
                  <a:gd name="T26" fmla="*/ 18047 w 1002030"/>
                  <a:gd name="T27" fmla="*/ 404863 h 1002030"/>
                  <a:gd name="T28" fmla="*/ 39553 w 1002030"/>
                  <a:gd name="T29" fmla="*/ 451227 h 1002030"/>
                  <a:gd name="T30" fmla="*/ 68454 w 1002030"/>
                  <a:gd name="T31" fmla="*/ 492909 h 1002030"/>
                  <a:gd name="T32" fmla="*/ 39617 w 1002030"/>
                  <a:gd name="T33" fmla="*/ 534597 h 1002030"/>
                  <a:gd name="T34" fmla="*/ 18104 w 1002030"/>
                  <a:gd name="T35" fmla="*/ 580992 h 1002030"/>
                  <a:gd name="T36" fmla="*/ 4676 w 1002030"/>
                  <a:gd name="T37" fmla="*/ 631268 h 1002030"/>
                  <a:gd name="T38" fmla="*/ 0 w 1002030"/>
                  <a:gd name="T39" fmla="*/ 684596 h 1002030"/>
                  <a:gd name="T40" fmla="*/ 0 w 1002030"/>
                  <a:gd name="T41" fmla="*/ 985817 h 1002030"/>
                  <a:gd name="T42" fmla="*/ 219067 w 1002030"/>
                  <a:gd name="T43" fmla="*/ 985817 h 1002030"/>
                  <a:gd name="T44" fmla="*/ 219067 w 1002030"/>
                  <a:gd name="T45" fmla="*/ 684596 h 1002030"/>
                  <a:gd name="T46" fmla="*/ 225524 w 1002030"/>
                  <a:gd name="T47" fmla="*/ 652624 h 1002030"/>
                  <a:gd name="T48" fmla="*/ 243137 w 1002030"/>
                  <a:gd name="T49" fmla="*/ 626509 h 1002030"/>
                  <a:gd name="T50" fmla="*/ 269243 w 1002030"/>
                  <a:gd name="T51" fmla="*/ 608903 h 1002030"/>
                  <a:gd name="T52" fmla="*/ 301218 w 1002030"/>
                  <a:gd name="T53" fmla="*/ 602446 h 1002030"/>
                  <a:gd name="T54" fmla="*/ 985816 w 1002030"/>
                  <a:gd name="T55" fmla="*/ 602446 h 1002030"/>
                  <a:gd name="T56" fmla="*/ 985816 w 1002030"/>
                  <a:gd name="T57" fmla="*/ 383376 h 1002030"/>
                  <a:gd name="T58" fmla="*/ 301218 w 1002030"/>
                  <a:gd name="T59" fmla="*/ 383376 h 1002030"/>
                  <a:gd name="T60" fmla="*/ 269243 w 1002030"/>
                  <a:gd name="T61" fmla="*/ 376919 h 1002030"/>
                  <a:gd name="T62" fmla="*/ 243137 w 1002030"/>
                  <a:gd name="T63" fmla="*/ 359311 h 1002030"/>
                  <a:gd name="T64" fmla="*/ 225524 w 1002030"/>
                  <a:gd name="T65" fmla="*/ 333198 h 1002030"/>
                  <a:gd name="T66" fmla="*/ 219067 w 1002030"/>
                  <a:gd name="T67" fmla="*/ 301219 h 1002030"/>
                  <a:gd name="T68" fmla="*/ 225524 w 1002030"/>
                  <a:gd name="T69" fmla="*/ 269244 h 1002030"/>
                  <a:gd name="T70" fmla="*/ 243137 w 1002030"/>
                  <a:gd name="T71" fmla="*/ 243138 h 1002030"/>
                  <a:gd name="T72" fmla="*/ 269243 w 1002030"/>
                  <a:gd name="T73" fmla="*/ 225525 h 1002030"/>
                  <a:gd name="T74" fmla="*/ 301218 w 1002030"/>
                  <a:gd name="T75" fmla="*/ 219068 h 1002030"/>
                  <a:gd name="T76" fmla="*/ 985816 w 1002030"/>
                  <a:gd name="T77" fmla="*/ 219068 h 1002030"/>
                  <a:gd name="T78" fmla="*/ 985816 w 1002030"/>
                  <a:gd name="T79" fmla="*/ 0 h 10020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2030" h="1002030">
                    <a:moveTo>
                      <a:pt x="1001904" y="0"/>
                    </a:moveTo>
                    <a:lnTo>
                      <a:pt x="306136" y="0"/>
                    </a:lnTo>
                    <a:lnTo>
                      <a:pt x="256486" y="4007"/>
                    </a:lnTo>
                    <a:lnTo>
                      <a:pt x="209384" y="15609"/>
                    </a:lnTo>
                    <a:lnTo>
                      <a:pt x="165461" y="34176"/>
                    </a:lnTo>
                    <a:lnTo>
                      <a:pt x="125348" y="59075"/>
                    </a:lnTo>
                    <a:lnTo>
                      <a:pt x="89676" y="89676"/>
                    </a:lnTo>
                    <a:lnTo>
                      <a:pt x="59075" y="125349"/>
                    </a:lnTo>
                    <a:lnTo>
                      <a:pt x="34175" y="165462"/>
                    </a:lnTo>
                    <a:lnTo>
                      <a:pt x="15609" y="209385"/>
                    </a:lnTo>
                    <a:lnTo>
                      <a:pt x="4007" y="256487"/>
                    </a:lnTo>
                    <a:lnTo>
                      <a:pt x="0" y="306137"/>
                    </a:lnTo>
                    <a:lnTo>
                      <a:pt x="4708" y="360389"/>
                    </a:lnTo>
                    <a:lnTo>
                      <a:pt x="18353" y="411471"/>
                    </a:lnTo>
                    <a:lnTo>
                      <a:pt x="40216" y="458589"/>
                    </a:lnTo>
                    <a:lnTo>
                      <a:pt x="69576" y="500955"/>
                    </a:lnTo>
                    <a:lnTo>
                      <a:pt x="40280" y="543320"/>
                    </a:lnTo>
                    <a:lnTo>
                      <a:pt x="18410" y="590472"/>
                    </a:lnTo>
                    <a:lnTo>
                      <a:pt x="4729" y="641570"/>
                    </a:lnTo>
                    <a:lnTo>
                      <a:pt x="0" y="695769"/>
                    </a:lnTo>
                    <a:lnTo>
                      <a:pt x="0" y="1001905"/>
                    </a:lnTo>
                    <a:lnTo>
                      <a:pt x="222644" y="1001905"/>
                    </a:lnTo>
                    <a:lnTo>
                      <a:pt x="222644" y="695769"/>
                    </a:lnTo>
                    <a:lnTo>
                      <a:pt x="229207" y="663272"/>
                    </a:lnTo>
                    <a:lnTo>
                      <a:pt x="247102" y="636733"/>
                    </a:lnTo>
                    <a:lnTo>
                      <a:pt x="273641" y="618839"/>
                    </a:lnTo>
                    <a:lnTo>
                      <a:pt x="306136" y="612277"/>
                    </a:lnTo>
                    <a:lnTo>
                      <a:pt x="1001904" y="612277"/>
                    </a:lnTo>
                    <a:lnTo>
                      <a:pt x="1001904" y="389632"/>
                    </a:lnTo>
                    <a:lnTo>
                      <a:pt x="306136" y="389632"/>
                    </a:lnTo>
                    <a:lnTo>
                      <a:pt x="273641" y="383069"/>
                    </a:lnTo>
                    <a:lnTo>
                      <a:pt x="247102" y="365174"/>
                    </a:lnTo>
                    <a:lnTo>
                      <a:pt x="229207" y="338633"/>
                    </a:lnTo>
                    <a:lnTo>
                      <a:pt x="222644" y="306137"/>
                    </a:lnTo>
                    <a:lnTo>
                      <a:pt x="229207" y="273642"/>
                    </a:lnTo>
                    <a:lnTo>
                      <a:pt x="247102" y="247103"/>
                    </a:lnTo>
                    <a:lnTo>
                      <a:pt x="273641" y="229208"/>
                    </a:lnTo>
                    <a:lnTo>
                      <a:pt x="306136" y="222646"/>
                    </a:lnTo>
                    <a:lnTo>
                      <a:pt x="1001904" y="222646"/>
                    </a:lnTo>
                    <a:lnTo>
                      <a:pt x="10019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632">
                  <a:latin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DDDDAF-0F4D-C238-0B1D-7D332C54D9A8}"/>
              </a:ext>
            </a:extLst>
          </p:cNvPr>
          <p:cNvSpPr txBox="1"/>
          <p:nvPr/>
        </p:nvSpPr>
        <p:spPr>
          <a:xfrm>
            <a:off x="558800" y="2189240"/>
            <a:ext cx="10879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ПОСТРОИМ БУДУЩЕЕ ВМЕСТЕ! </a:t>
            </a:r>
          </a:p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 ЛЮБОВЬЮ, ИИСИТ</a:t>
            </a:r>
            <a:r>
              <a:rPr lang="en-US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4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0D2AE9-5549-E487-4FB2-B6B9277C7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9" y="5089783"/>
            <a:ext cx="1461091" cy="1461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EE753-203B-90FE-4934-B4119EAE8D6A}"/>
              </a:ext>
            </a:extLst>
          </p:cNvPr>
          <p:cNvSpPr txBox="1"/>
          <p:nvPr/>
        </p:nvSpPr>
        <p:spPr>
          <a:xfrm>
            <a:off x="8489180" y="5513584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6179-A01C-AAB2-1717-3709891A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3CA668-12C2-D871-5331-8D7837AD4F18}"/>
              </a:ext>
            </a:extLst>
          </p:cNvPr>
          <p:cNvSpPr/>
          <p:nvPr/>
        </p:nvSpPr>
        <p:spPr>
          <a:xfrm>
            <a:off x="6157969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D845-9491-F073-44D7-3BE6C3C3393B}"/>
              </a:ext>
            </a:extLst>
          </p:cNvPr>
          <p:cNvSpPr txBox="1"/>
          <p:nvPr/>
        </p:nvSpPr>
        <p:spPr>
          <a:xfrm>
            <a:off x="822291" y="127886"/>
            <a:ext cx="112484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НАПРАВЛЕНИЕ: 08.03.01 – СТРОИТЕЛЬСТВО</a:t>
            </a:r>
          </a:p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Профиль: </a:t>
            </a:r>
            <a:r>
              <a:rPr lang="ru-RU" sz="28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АВТОМОБИЛЬНЫЕ ДОРОГИ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9AE5C-38B8-1980-C9B5-D3D14D8E4CEF}"/>
              </a:ext>
            </a:extLst>
          </p:cNvPr>
          <p:cNvSpPr/>
          <p:nvPr/>
        </p:nvSpPr>
        <p:spPr>
          <a:xfrm>
            <a:off x="8871860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C74D5A-AAC3-A6A8-312B-576570FB7B92}"/>
              </a:ext>
            </a:extLst>
          </p:cNvPr>
          <p:cNvSpPr/>
          <p:nvPr/>
        </p:nvSpPr>
        <p:spPr>
          <a:xfrm>
            <a:off x="6172202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8995C9-3B22-E0A5-9B11-3BD595DCEEFF}"/>
              </a:ext>
            </a:extLst>
          </p:cNvPr>
          <p:cNvSpPr/>
          <p:nvPr/>
        </p:nvSpPr>
        <p:spPr>
          <a:xfrm>
            <a:off x="8871860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21459-2CB9-6578-1A4E-2ACC9500FC79}"/>
              </a:ext>
            </a:extLst>
          </p:cNvPr>
          <p:cNvSpPr txBox="1"/>
          <p:nvPr/>
        </p:nvSpPr>
        <p:spPr>
          <a:xfrm>
            <a:off x="8871860" y="4214798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Присвоение квалификации: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БАКАЛАВР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080A8A7-28A8-14EC-98F7-B4E5D0ED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97917" l="10000" r="90000">
                        <a14:foregroundMark x1="26250" y1="89861" x2="40000" y2="80972"/>
                        <a14:foregroundMark x1="25139" y1="87222" x2="29583" y2="92500"/>
                        <a14:foregroundMark x1="16528" y1="90972" x2="24167" y2="97639"/>
                        <a14:foregroundMark x1="24167" y1="97639" x2="62361" y2="95139"/>
                        <a14:foregroundMark x1="62361" y1="95139" x2="85833" y2="96250"/>
                        <a14:foregroundMark x1="47500" y1="9444" x2="66806" y2="15417"/>
                        <a14:foregroundMark x1="66806" y1="15417" x2="66806" y2="15417"/>
                        <a14:foregroundMark x1="55278" y1="6806" x2="63472" y2="13194"/>
                        <a14:foregroundMark x1="85139" y1="68333" x2="84306" y2="80556"/>
                        <a14:foregroundMark x1="39028" y1="97917" x2="79306" y2="9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25" y="5182501"/>
            <a:ext cx="930811" cy="93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678392-A13F-D675-A8AE-B5236FDE88CD}"/>
              </a:ext>
            </a:extLst>
          </p:cNvPr>
          <p:cNvSpPr txBox="1"/>
          <p:nvPr/>
        </p:nvSpPr>
        <p:spPr>
          <a:xfrm>
            <a:off x="6172202" y="1910533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Формат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ОЧНО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13F754-741B-2618-D115-67076ED41C78}"/>
              </a:ext>
            </a:extLst>
          </p:cNvPr>
          <p:cNvSpPr txBox="1"/>
          <p:nvPr/>
        </p:nvSpPr>
        <p:spPr>
          <a:xfrm>
            <a:off x="8869797" y="1936422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Срок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4 ГОДА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61E28-7763-0FA4-C5ED-0BA32BE907E8}"/>
              </a:ext>
            </a:extLst>
          </p:cNvPr>
          <p:cNvSpPr txBox="1"/>
          <p:nvPr/>
        </p:nvSpPr>
        <p:spPr>
          <a:xfrm>
            <a:off x="6280286" y="4197445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Уровень образования: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БАКАЛАВРИАТ</a:t>
            </a:r>
          </a:p>
        </p:txBody>
      </p:sp>
      <p:pic>
        <p:nvPicPr>
          <p:cNvPr id="25" name="Объект 24" descr="Документ со сплошной заливкой">
            <a:extLst>
              <a:ext uri="{FF2B5EF4-FFF2-40B4-BE49-F238E27FC236}">
                <a16:creationId xmlns:a16="http://schemas.microsoft.com/office/drawing/2014/main" id="{C9BA4491-8430-C43E-994B-2A43D5E69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3816" y="2644970"/>
            <a:ext cx="914400" cy="914400"/>
          </a:xfrm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910D618B-1BB6-5473-6D6B-CD90A192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945" y1="29492" x2="43945" y2="29492"/>
                        <a14:foregroundMark x1="33984" y1="56641" x2="33984" y2="56641"/>
                        <a14:foregroundMark x1="57031" y1="55078" x2="57031" y2="55078"/>
                        <a14:foregroundMark x1="56250" y1="59766" x2="56250" y2="59766"/>
                        <a14:foregroundMark x1="55859" y1="68164" x2="55859" y2="68164"/>
                        <a14:foregroundMark x1="55859" y1="75781" x2="55859" y2="75781"/>
                        <a14:foregroundMark x1="42383" y1="68555" x2="42383" y2="68555"/>
                        <a14:foregroundMark x1="40234" y1="75391" x2="40234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42" y="2522012"/>
            <a:ext cx="1292933" cy="12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41452676-F700-C580-4818-2A2F3CBB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63" y="5215829"/>
            <a:ext cx="781839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3C7D2830-264C-44C3-F4BB-500AF17920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Рисунок 13" descr="Изображение выглядит как на открытом воздухе, земля, одежда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A2E8F3-D9CA-F0EC-AAFF-A97D720697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r="18850"/>
          <a:stretch/>
        </p:blipFill>
        <p:spPr>
          <a:xfrm>
            <a:off x="809964" y="1767376"/>
            <a:ext cx="5193509" cy="45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2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5F79-EE42-CF67-A6AE-0C0B3A48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15">
            <a:extLst>
              <a:ext uri="{FF2B5EF4-FFF2-40B4-BE49-F238E27FC236}">
                <a16:creationId xmlns:a16="http://schemas.microsoft.com/office/drawing/2014/main" id="{CF4BF226-326D-5DAB-50A3-C1414DBF9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1716"/>
            <a:ext cx="696936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Программа бакалавриата по профилю 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«Автомобильные дороги» направлена на </a:t>
            </a:r>
            <a:r>
              <a:rPr lang="ru-RU" sz="2400" b="1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подготовку высококвалифицированных кадров в области дорожного строительства, а именно в сфере проектирования, строительства и эксплуатации линейно-протяженных объектов </a:t>
            </a: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любой сложности, а также инженерных сооружений на них.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88A414-7518-46B6-C1C5-8107E09E8BBD}"/>
              </a:ext>
            </a:extLst>
          </p:cNvPr>
          <p:cNvSpPr txBox="1"/>
          <p:nvPr/>
        </p:nvSpPr>
        <p:spPr>
          <a:xfrm>
            <a:off x="838200" y="351583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РЕЗЮМЕ СПЕЦИАЛЬНОСТИ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BE8F1B-5A31-70F6-F4DD-2B88AD8911E0}"/>
              </a:ext>
            </a:extLst>
          </p:cNvPr>
          <p:cNvSpPr/>
          <p:nvPr/>
        </p:nvSpPr>
        <p:spPr>
          <a:xfrm>
            <a:off x="8488135" y="15859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2E2E51-F54F-352C-A323-EFAFDF5A9E42}"/>
              </a:ext>
            </a:extLst>
          </p:cNvPr>
          <p:cNvSpPr/>
          <p:nvPr/>
        </p:nvSpPr>
        <p:spPr>
          <a:xfrm>
            <a:off x="8488135" y="4574733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1AA0ABF-CCA3-756B-E328-9977EC8AEE5E}"/>
              </a:ext>
            </a:extLst>
          </p:cNvPr>
          <p:cNvSpPr/>
          <p:nvPr/>
        </p:nvSpPr>
        <p:spPr>
          <a:xfrm>
            <a:off x="8488135" y="2306597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072E13-A57F-1BC3-2B02-50D8861BB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14" y="422883"/>
            <a:ext cx="1515783" cy="1515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11826-751A-E71E-17E5-118539ADB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13" y="2529787"/>
            <a:ext cx="1515783" cy="1515783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CCF81F83-1107-B7AD-1B51-7EDE4A4E0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5" b="10625"/>
          <a:stretch/>
        </p:blipFill>
        <p:spPr bwMode="auto">
          <a:xfrm>
            <a:off x="8648002" y="4574733"/>
            <a:ext cx="2162204" cy="162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0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A2C0-1158-4E45-DFA1-E5EA41446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BA69E5-368B-DF81-179F-8648D228B33E}"/>
              </a:ext>
            </a:extLst>
          </p:cNvPr>
          <p:cNvSpPr/>
          <p:nvPr/>
        </p:nvSpPr>
        <p:spPr>
          <a:xfrm>
            <a:off x="4835464" y="967625"/>
            <a:ext cx="6942752" cy="5399308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C9EB6-FB34-A0C0-6DE5-A566028F2A28}"/>
              </a:ext>
            </a:extLst>
          </p:cNvPr>
          <p:cNvSpPr txBox="1"/>
          <p:nvPr/>
        </p:nvSpPr>
        <p:spPr>
          <a:xfrm>
            <a:off x="539263" y="207065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Что такое </a:t>
            </a: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ДОРОЖНАЯ ДЕЯТЕЛЬНОСТЬ? </a:t>
            </a:r>
          </a:p>
        </p:txBody>
      </p:sp>
      <p:sp>
        <p:nvSpPr>
          <p:cNvPr id="4" name="Объект 15">
            <a:extLst>
              <a:ext uri="{FF2B5EF4-FFF2-40B4-BE49-F238E27FC236}">
                <a16:creationId xmlns:a16="http://schemas.microsoft.com/office/drawing/2014/main" id="{9728F351-A1E4-BC59-10DE-6BE84E607AE0}"/>
              </a:ext>
            </a:extLst>
          </p:cNvPr>
          <p:cNvSpPr txBox="1">
            <a:spLocks/>
          </p:cNvSpPr>
          <p:nvPr/>
        </p:nvSpPr>
        <p:spPr>
          <a:xfrm>
            <a:off x="652155" y="983807"/>
            <a:ext cx="3873290" cy="6259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это комплекс мероприятий по проектированию, строительству, реконструкции, капитальному ремонту, ремонту и содержанию автомобильных дорог.</a:t>
            </a:r>
          </a:p>
          <a:p>
            <a:pPr algn="l">
              <a:lnSpc>
                <a:spcPct val="130000"/>
              </a:lnSpc>
            </a:pPr>
            <a:r>
              <a:rPr lang="ru-RU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Ключевая цель деятельности — обеспечение сохранности дорог, бесперебойного и безопасного движения транспортных средств, а также снижение уровня аварийности на объектах транспортной инфраструктуры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161CC13-06EC-3CEE-2B63-6291E3E35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8684" y="1806202"/>
            <a:ext cx="5736850" cy="3821327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AB6530-3E49-8AC4-7B22-7733C55385B5}"/>
              </a:ext>
            </a:extLst>
          </p:cNvPr>
          <p:cNvSpPr txBox="1"/>
          <p:nvPr/>
        </p:nvSpPr>
        <p:spPr>
          <a:xfrm rot="16200000">
            <a:off x="3408356" y="3738268"/>
            <a:ext cx="3377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Эксплуатация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E4ACB5-690B-C23D-D6DC-A6EA3A5BC90F}"/>
              </a:ext>
            </a:extLst>
          </p:cNvPr>
          <p:cNvSpPr txBox="1"/>
          <p:nvPr/>
        </p:nvSpPr>
        <p:spPr>
          <a:xfrm>
            <a:off x="8162220" y="1326023"/>
            <a:ext cx="3377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Строительство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7EB2D6-D8E5-5AD7-E5F3-7FFA67D3B64A}"/>
              </a:ext>
            </a:extLst>
          </p:cNvPr>
          <p:cNvSpPr txBox="1"/>
          <p:nvPr/>
        </p:nvSpPr>
        <p:spPr>
          <a:xfrm rot="5400000">
            <a:off x="9481140" y="3920390"/>
            <a:ext cx="3705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71747B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Проектирование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19606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4212C-2EEB-6D1A-291A-96D15FF9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sochi.com/upload/resize_cache/iblock/932/800_800_1/normal.jpg">
            <a:extLst>
              <a:ext uri="{FF2B5EF4-FFF2-40B4-BE49-F238E27FC236}">
                <a16:creationId xmlns:a16="http://schemas.microsoft.com/office/drawing/2014/main" id="{49E89552-EBFD-B1CD-1754-8879B6FA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21" y="2445281"/>
            <a:ext cx="3108619" cy="1942887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2ACCEA8-7987-2742-C907-CD4782C5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54" y="4123989"/>
            <a:ext cx="2742570" cy="182838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rekonenergo.ru/wp-content/uploads/2021/07/1386311119_2427da80e7ed8117ff73b5cd8bd20644.jpg">
            <a:extLst>
              <a:ext uri="{FF2B5EF4-FFF2-40B4-BE49-F238E27FC236}">
                <a16:creationId xmlns:a16="http://schemas.microsoft.com/office/drawing/2014/main" id="{048C01DE-C0B2-901A-6BB4-909636CF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4383318" y="861406"/>
            <a:ext cx="2475141" cy="1650094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1CBEB93-278F-CCAD-9AE0-61D7AF656971}"/>
              </a:ext>
            </a:extLst>
          </p:cNvPr>
          <p:cNvSpPr/>
          <p:nvPr/>
        </p:nvSpPr>
        <p:spPr>
          <a:xfrm>
            <a:off x="391132" y="691772"/>
            <a:ext cx="4633949" cy="5406918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13EEB-715F-2C5F-9E79-F14682D318E0}"/>
              </a:ext>
            </a:extLst>
          </p:cNvPr>
          <p:cNvSpPr txBox="1"/>
          <p:nvPr/>
        </p:nvSpPr>
        <p:spPr>
          <a:xfrm>
            <a:off x="184607" y="84894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КАКИЕ ДИСЦИПЛИНЫ БУДЕМ ИЗУЧАТЬ?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80A85F9-E331-E6EB-662C-2B9FDEE5175A}"/>
              </a:ext>
            </a:extLst>
          </p:cNvPr>
          <p:cNvGrpSpPr/>
          <p:nvPr/>
        </p:nvGrpSpPr>
        <p:grpSpPr>
          <a:xfrm>
            <a:off x="184607" y="896884"/>
            <a:ext cx="5303396" cy="4249009"/>
            <a:chOff x="3681046" y="913317"/>
            <a:chExt cx="5303396" cy="42490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7CFE0E-90E9-81C6-AA06-3AAC42CD735B}"/>
                </a:ext>
              </a:extLst>
            </p:cNvPr>
            <p:cNvSpPr txBox="1"/>
            <p:nvPr/>
          </p:nvSpPr>
          <p:spPr>
            <a:xfrm>
              <a:off x="3681046" y="913317"/>
              <a:ext cx="5048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Технические дисциплины</a:t>
              </a:r>
            </a:p>
          </p:txBody>
        </p:sp>
        <p:sp>
          <p:nvSpPr>
            <p:cNvPr id="23" name="Объект 15">
              <a:extLst>
                <a:ext uri="{FF2B5EF4-FFF2-40B4-BE49-F238E27FC236}">
                  <a16:creationId xmlns:a16="http://schemas.microsoft.com/office/drawing/2014/main" id="{B1E3A840-352C-6323-DD0C-49504F68A940}"/>
                </a:ext>
              </a:extLst>
            </p:cNvPr>
            <p:cNvSpPr txBox="1">
              <a:spLocks/>
            </p:cNvSpPr>
            <p:nvPr/>
          </p:nvSpPr>
          <p:spPr>
            <a:xfrm>
              <a:off x="4036331" y="1904405"/>
              <a:ext cx="4948111" cy="32579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Инженерная графика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Начертательная геометрия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Гидравлика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Сопротивление материалов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Техническая механика</a:t>
              </a:r>
              <a:b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</a:b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Строительная механика </a:t>
              </a:r>
              <a:b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</a:br>
              <a:r>
                <a:rPr lang="ru-RU" sz="2000" dirty="0" err="1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Механика</a:t>
              </a:r>
              <a:r>
                <a:rPr lang="ru-RU" sz="20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грунтов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943647-FC35-BEDD-6504-C0162DFA9FEB}"/>
              </a:ext>
            </a:extLst>
          </p:cNvPr>
          <p:cNvGrpSpPr/>
          <p:nvPr/>
        </p:nvGrpSpPr>
        <p:grpSpPr>
          <a:xfrm>
            <a:off x="6323285" y="691772"/>
            <a:ext cx="5543775" cy="6567205"/>
            <a:chOff x="6472466" y="1366189"/>
            <a:chExt cx="5543775" cy="656720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1E8E18E-DAA5-E2BF-BEFB-573E7AD8A877}"/>
                </a:ext>
              </a:extLst>
            </p:cNvPr>
            <p:cNvSpPr/>
            <p:nvPr/>
          </p:nvSpPr>
          <p:spPr>
            <a:xfrm>
              <a:off x="6472466" y="1366189"/>
              <a:ext cx="5543775" cy="5406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бъект 15">
              <a:extLst>
                <a:ext uri="{FF2B5EF4-FFF2-40B4-BE49-F238E27FC236}">
                  <a16:creationId xmlns:a16="http://schemas.microsoft.com/office/drawing/2014/main" id="{3B8DBDB7-1DF7-68D4-9DFB-4458521745DC}"/>
                </a:ext>
              </a:extLst>
            </p:cNvPr>
            <p:cNvSpPr txBox="1">
              <a:spLocks/>
            </p:cNvSpPr>
            <p:nvPr/>
          </p:nvSpPr>
          <p:spPr>
            <a:xfrm>
              <a:off x="6660455" y="2342299"/>
              <a:ext cx="5107958" cy="55910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Основы проектирования автомобильных дорог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Изыскания и проектирование автомобильных дорог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Технология и организация строительства автомобильных дорог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Дорожное материаловедение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Инженерные сооружения в транспортном строительстве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Диагностика и оценка состояния автомобильных дорог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Эксплуатация автомобильных дорог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1CF5B6-F2FD-3AD0-E11A-C78B5A385A6B}"/>
                </a:ext>
              </a:extLst>
            </p:cNvPr>
            <p:cNvSpPr txBox="1"/>
            <p:nvPr/>
          </p:nvSpPr>
          <p:spPr>
            <a:xfrm>
              <a:off x="6720293" y="1388192"/>
              <a:ext cx="5048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2EA3D9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Специальные строительные дисциплины</a:t>
              </a:r>
            </a:p>
          </p:txBody>
        </p:sp>
      </p:grpSp>
      <p:cxnSp>
        <p:nvCxnSpPr>
          <p:cNvPr id="40" name="Соединитель: уступ 39">
            <a:extLst>
              <a:ext uri="{FF2B5EF4-FFF2-40B4-BE49-F238E27FC236}">
                <a16:creationId xmlns:a16="http://schemas.microsoft.com/office/drawing/2014/main" id="{01A22D90-765E-E09F-EC91-A90F7CC5818E}"/>
              </a:ext>
            </a:extLst>
          </p:cNvPr>
          <p:cNvCxnSpPr>
            <a:cxnSpLocks/>
          </p:cNvCxnSpPr>
          <p:nvPr/>
        </p:nvCxnSpPr>
        <p:spPr>
          <a:xfrm flipV="1">
            <a:off x="5527040" y="6335565"/>
            <a:ext cx="6172591" cy="258834"/>
          </a:xfrm>
          <a:prstGeom prst="bentConnector3">
            <a:avLst>
              <a:gd name="adj1" fmla="val 4406"/>
            </a:avLst>
          </a:prstGeom>
          <a:ln w="38100">
            <a:solidFill>
              <a:srgbClr val="71747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422C54B-2761-82E1-BE6B-56F9F1CF882F}"/>
              </a:ext>
            </a:extLst>
          </p:cNvPr>
          <p:cNvCxnSpPr>
            <a:cxnSpLocks/>
          </p:cNvCxnSpPr>
          <p:nvPr/>
        </p:nvCxnSpPr>
        <p:spPr>
          <a:xfrm>
            <a:off x="305099" y="6594399"/>
            <a:ext cx="5417699" cy="0"/>
          </a:xfrm>
          <a:prstGeom prst="line">
            <a:avLst/>
          </a:prstGeom>
          <a:ln w="38100">
            <a:solidFill>
              <a:srgbClr val="7174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0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636B3-9A94-B492-C3C5-FDABD344C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964034-A61F-A7D9-05A6-D3DD925AFAFD}"/>
              </a:ext>
            </a:extLst>
          </p:cNvPr>
          <p:cNvSpPr/>
          <p:nvPr/>
        </p:nvSpPr>
        <p:spPr>
          <a:xfrm>
            <a:off x="573318" y="1181436"/>
            <a:ext cx="3389081" cy="254149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A2787-DE13-6180-6BC9-AB28BFD0B39C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ГДЕ БУДЕМ РАБОТАТЬ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28AE4-FA2F-D111-3BA8-F6CFAFD332F0}"/>
              </a:ext>
            </a:extLst>
          </p:cNvPr>
          <p:cNvSpPr txBox="1"/>
          <p:nvPr/>
        </p:nvSpPr>
        <p:spPr>
          <a:xfrm>
            <a:off x="3962396" y="1181436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ПРЕИМУЩЕСТВА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DF71A-D3DF-B1C8-DEC8-CB460076790F}"/>
              </a:ext>
            </a:extLst>
          </p:cNvPr>
          <p:cNvSpPr txBox="1"/>
          <p:nvPr/>
        </p:nvSpPr>
        <p:spPr>
          <a:xfrm>
            <a:off x="573317" y="1160911"/>
            <a:ext cx="338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Государственные и муниципальные органы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8B8056-AE46-AC1F-163D-42110179ABC4}"/>
              </a:ext>
            </a:extLst>
          </p:cNvPr>
          <p:cNvSpPr/>
          <p:nvPr/>
        </p:nvSpPr>
        <p:spPr>
          <a:xfrm>
            <a:off x="573317" y="4103848"/>
            <a:ext cx="3389081" cy="254149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53B82-A6F1-00CF-4A4D-852547AF6144}"/>
              </a:ext>
            </a:extLst>
          </p:cNvPr>
          <p:cNvSpPr txBox="1"/>
          <p:nvPr/>
        </p:nvSpPr>
        <p:spPr>
          <a:xfrm>
            <a:off x="573315" y="4103848"/>
            <a:ext cx="338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Проектные и строительные компании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724F3853-1A31-ED2D-1C78-02C4E3D50961}"/>
              </a:ext>
            </a:extLst>
          </p:cNvPr>
          <p:cNvSpPr txBox="1">
            <a:spLocks/>
          </p:cNvSpPr>
          <p:nvPr/>
        </p:nvSpPr>
        <p:spPr>
          <a:xfrm>
            <a:off x="4457646" y="2197503"/>
            <a:ext cx="7391638" cy="3984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Специалисты дорожной отрасли нужны всегда — инфраструктура страны постоянно развивается и требует новых кадров.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Дорожное строительство является приоритетом в развитии инфраструктуры России.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Строить дороги — значит создавать основу для развития экономики и комфортной жизни людей.</a:t>
            </a:r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A4D879CF-7BCB-86D6-0565-4432C086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95703" l="10000" r="90000">
                        <a14:foregroundMark x1="59565" y1="8203" x2="59565" y2="8203"/>
                        <a14:foregroundMark x1="49783" y1="4688" x2="49565" y2="7422"/>
                        <a14:foregroundMark x1="63696" y1="95703" x2="63696" y2="9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26" y="2445127"/>
            <a:ext cx="2022061" cy="11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0AFD572-9F11-C320-90DF-17AFA751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1" y="5415295"/>
            <a:ext cx="3012567" cy="8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E716-2FFF-938A-B3FA-1456F6B6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CF904-285D-2BB3-8A1F-7CAFDAF85702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НАШИ ПАРТНЁРЫ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E7515C-D9BE-B561-2158-FF7E6A7B4CEF}"/>
              </a:ext>
            </a:extLst>
          </p:cNvPr>
          <p:cNvSpPr>
            <a:spLocks/>
          </p:cNvSpPr>
          <p:nvPr/>
        </p:nvSpPr>
        <p:spPr>
          <a:xfrm>
            <a:off x="920189" y="1782499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67DAC1-2D3D-3F8D-F96B-7D88723F1785}"/>
              </a:ext>
            </a:extLst>
          </p:cNvPr>
          <p:cNvSpPr>
            <a:spLocks/>
          </p:cNvSpPr>
          <p:nvPr/>
        </p:nvSpPr>
        <p:spPr>
          <a:xfrm>
            <a:off x="3564045" y="1782499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3B9C31-FDE4-DC88-EF90-DC726C6D6B41}"/>
              </a:ext>
            </a:extLst>
          </p:cNvPr>
          <p:cNvSpPr>
            <a:spLocks/>
          </p:cNvSpPr>
          <p:nvPr/>
        </p:nvSpPr>
        <p:spPr>
          <a:xfrm>
            <a:off x="6261241" y="1782499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176224-92BC-4575-BAC7-62927D73A234}"/>
              </a:ext>
            </a:extLst>
          </p:cNvPr>
          <p:cNvSpPr>
            <a:spLocks/>
          </p:cNvSpPr>
          <p:nvPr/>
        </p:nvSpPr>
        <p:spPr>
          <a:xfrm>
            <a:off x="9013300" y="1782499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F4B4AA-6549-6B71-0B41-107923A43DEC}"/>
              </a:ext>
            </a:extLst>
          </p:cNvPr>
          <p:cNvSpPr>
            <a:spLocks/>
          </p:cNvSpPr>
          <p:nvPr/>
        </p:nvSpPr>
        <p:spPr>
          <a:xfrm>
            <a:off x="6261240" y="3649603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4C78F6-B5B0-C213-5578-4E49EDE17BB1}"/>
              </a:ext>
            </a:extLst>
          </p:cNvPr>
          <p:cNvSpPr>
            <a:spLocks/>
          </p:cNvSpPr>
          <p:nvPr/>
        </p:nvSpPr>
        <p:spPr>
          <a:xfrm>
            <a:off x="3564045" y="363550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contrast="10000"/>
          </a:blip>
          <a:srcRect l="23406" t="35539" r="41997" b="40174"/>
          <a:stretch>
            <a:fillRect/>
          </a:stretch>
        </p:blipFill>
        <p:spPr bwMode="auto">
          <a:xfrm>
            <a:off x="6426626" y="2102226"/>
            <a:ext cx="1992630" cy="7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 l="18714" t="11520" r="63231" b="70098"/>
          <a:stretch>
            <a:fillRect/>
          </a:stretch>
        </p:blipFill>
        <p:spPr bwMode="auto">
          <a:xfrm>
            <a:off x="1158264" y="1919978"/>
            <a:ext cx="1911666" cy="11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08B5F2-FD02-B285-F62E-FAAC5D716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174" y="2249813"/>
            <a:ext cx="2149143" cy="492738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11D986ED-A454-4DE5-41EA-C1E99F65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38" y="2249482"/>
            <a:ext cx="1913701" cy="5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D239E79-44F5-617A-B9E3-915477BD4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625" y="4133926"/>
            <a:ext cx="2053620" cy="443150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D6914179-2AF5-F4AA-B28F-762A7EA9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9209" y="3832148"/>
            <a:ext cx="735524" cy="104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04B4AD6-DDC3-1931-1430-B209ABED3059}"/>
              </a:ext>
            </a:extLst>
          </p:cNvPr>
          <p:cNvSpPr txBox="1"/>
          <p:nvPr/>
        </p:nvSpPr>
        <p:spPr>
          <a:xfrm>
            <a:off x="4202135" y="4146182"/>
            <a:ext cx="1728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Poppins" panose="00000800000000000000" pitchFamily="2" charset="0"/>
                <a:cs typeface="Poppins" panose="00000800000000000000" pitchFamily="2" charset="0"/>
              </a:rPr>
              <a:t>Министерство строительства и ЖКХ Ярославской области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103DE79-B750-E710-C282-61C659E7C7A4}"/>
              </a:ext>
            </a:extLst>
          </p:cNvPr>
          <p:cNvGrpSpPr/>
          <p:nvPr/>
        </p:nvGrpSpPr>
        <p:grpSpPr>
          <a:xfrm>
            <a:off x="9013300" y="3649603"/>
            <a:ext cx="2340146" cy="1440000"/>
            <a:chOff x="7815741" y="2990235"/>
            <a:chExt cx="2340146" cy="144000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DACA756-4CCD-69A5-146A-441CCFB8B647}"/>
                </a:ext>
              </a:extLst>
            </p:cNvPr>
            <p:cNvSpPr>
              <a:spLocks/>
            </p:cNvSpPr>
            <p:nvPr/>
          </p:nvSpPr>
          <p:spPr>
            <a:xfrm>
              <a:off x="7815741" y="2990235"/>
              <a:ext cx="2323402" cy="14400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1CDE7EFC-B0C0-50E3-1C68-0653F1774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62985" y="3129483"/>
              <a:ext cx="735524" cy="1046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DAF966-4C3D-68D3-D526-D652926FFF71}"/>
                </a:ext>
              </a:extLst>
            </p:cNvPr>
            <p:cNvSpPr txBox="1"/>
            <p:nvPr/>
          </p:nvSpPr>
          <p:spPr>
            <a:xfrm>
              <a:off x="8427261" y="3373195"/>
              <a:ext cx="1728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Poppins" panose="00000800000000000000" pitchFamily="2" charset="0"/>
                  <a:cs typeface="Poppins" panose="00000800000000000000" pitchFamily="2" charset="0"/>
                </a:rPr>
                <a:t>Министерство дорожного хозяйства и транспорта Ярославской области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8CDCDA-A840-AA6E-F429-C26723B9694D}"/>
              </a:ext>
            </a:extLst>
          </p:cNvPr>
          <p:cNvSpPr>
            <a:spLocks/>
          </p:cNvSpPr>
          <p:nvPr/>
        </p:nvSpPr>
        <p:spPr>
          <a:xfrm>
            <a:off x="903445" y="3635501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АО ЯРДОРМОСТ">
            <a:extLst>
              <a:ext uri="{FF2B5EF4-FFF2-40B4-BE49-F238E27FC236}">
                <a16:creationId xmlns:a16="http://schemas.microsoft.com/office/drawing/2014/main" id="{3A8C7C4E-4A11-0C18-7A79-DB2858A8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22" y="3736247"/>
            <a:ext cx="1304535" cy="13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8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BDA2BC-3265-C2B7-2D4F-C93F426DD8DF}"/>
              </a:ext>
            </a:extLst>
          </p:cNvPr>
          <p:cNvSpPr txBox="1"/>
          <p:nvPr/>
        </p:nvSpPr>
        <p:spPr>
          <a:xfrm>
            <a:off x="203657" y="231368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E79925-59DE-8773-0F08-80F580AC71C8}"/>
              </a:ext>
            </a:extLst>
          </p:cNvPr>
          <p:cNvGrpSpPr/>
          <p:nvPr/>
        </p:nvGrpSpPr>
        <p:grpSpPr>
          <a:xfrm>
            <a:off x="547688" y="2866376"/>
            <a:ext cx="3299633" cy="1962164"/>
            <a:chOff x="446088" y="2507019"/>
            <a:chExt cx="3299633" cy="196216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7A25B01-1BBC-3968-C579-A2C6FA27D00A}"/>
                </a:ext>
              </a:extLst>
            </p:cNvPr>
            <p:cNvSpPr/>
            <p:nvPr/>
          </p:nvSpPr>
          <p:spPr>
            <a:xfrm>
              <a:off x="47325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F41A96-A811-566C-F3A8-09C49DC3327D}"/>
                </a:ext>
              </a:extLst>
            </p:cNvPr>
            <p:cNvSpPr txBox="1"/>
            <p:nvPr/>
          </p:nvSpPr>
          <p:spPr>
            <a:xfrm>
              <a:off x="446088" y="3011047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Профильная математика</a:t>
              </a:r>
            </a:p>
          </p:txBody>
        </p:sp>
        <p:pic>
          <p:nvPicPr>
            <p:cNvPr id="3074" name="Picture 2" descr="Picture background">
              <a:extLst>
                <a:ext uri="{FF2B5EF4-FFF2-40B4-BE49-F238E27FC236}">
                  <a16:creationId xmlns:a16="http://schemas.microsoft.com/office/drawing/2014/main" id="{2E75A772-0012-1C36-2743-F766F1A8D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68"/>
            <a:stretch/>
          </p:blipFill>
          <p:spPr bwMode="auto">
            <a:xfrm>
              <a:off x="2816241" y="3104639"/>
              <a:ext cx="877553" cy="84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ED6F58C-E950-8C80-1FF8-5B6C63B2233B}"/>
              </a:ext>
            </a:extLst>
          </p:cNvPr>
          <p:cNvGrpSpPr/>
          <p:nvPr/>
        </p:nvGrpSpPr>
        <p:grpSpPr>
          <a:xfrm>
            <a:off x="4556993" y="2866376"/>
            <a:ext cx="3272468" cy="1962164"/>
            <a:chOff x="4455393" y="2507019"/>
            <a:chExt cx="3272468" cy="196216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B8BB54D-556A-FC35-5470-EE1F6B9E3513}"/>
                </a:ext>
              </a:extLst>
            </p:cNvPr>
            <p:cNvSpPr/>
            <p:nvPr/>
          </p:nvSpPr>
          <p:spPr>
            <a:xfrm>
              <a:off x="445539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59CE3E-2DB5-2944-612D-6C3F06087099}"/>
                </a:ext>
              </a:extLst>
            </p:cNvPr>
            <p:cNvSpPr txBox="1"/>
            <p:nvPr/>
          </p:nvSpPr>
          <p:spPr>
            <a:xfrm>
              <a:off x="4473036" y="2795602"/>
              <a:ext cx="246770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Физика / Информатика и ИКТ</a:t>
              </a:r>
            </a:p>
          </p:txBody>
        </p:sp>
        <p:pic>
          <p:nvPicPr>
            <p:cNvPr id="3076" name="Picture 4" descr="Picture background">
              <a:extLst>
                <a:ext uri="{FF2B5EF4-FFF2-40B4-BE49-F238E27FC236}">
                  <a16:creationId xmlns:a16="http://schemas.microsoft.com/office/drawing/2014/main" id="{BBDCDD8B-AD89-DC7A-F4D2-AA4589254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8"/>
            <a:stretch/>
          </p:blipFill>
          <p:spPr bwMode="auto">
            <a:xfrm flipH="1">
              <a:off x="6928239" y="3023189"/>
              <a:ext cx="668409" cy="869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30FED26-090A-D713-5E07-ACF9D963F05A}"/>
              </a:ext>
            </a:extLst>
          </p:cNvPr>
          <p:cNvGrpSpPr/>
          <p:nvPr/>
        </p:nvGrpSpPr>
        <p:grpSpPr>
          <a:xfrm>
            <a:off x="8384035" y="2866376"/>
            <a:ext cx="3436312" cy="1962164"/>
            <a:chOff x="8273689" y="2447918"/>
            <a:chExt cx="3436312" cy="196216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89135FD-26E4-5ABB-8478-4EA13490FA56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F3819A-5BD9-28B3-0914-89C5D9156647}"/>
                </a:ext>
              </a:extLst>
            </p:cNvPr>
            <p:cNvSpPr txBox="1"/>
            <p:nvPr/>
          </p:nvSpPr>
          <p:spPr>
            <a:xfrm>
              <a:off x="8273689" y="2980696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Русский язык</a:t>
              </a:r>
            </a:p>
          </p:txBody>
        </p:sp>
        <p:pic>
          <p:nvPicPr>
            <p:cNvPr id="3078" name="Picture 6" descr="Picture background">
              <a:extLst>
                <a:ext uri="{FF2B5EF4-FFF2-40B4-BE49-F238E27FC236}">
                  <a16:creationId xmlns:a16="http://schemas.microsoft.com/office/drawing/2014/main" id="{4B3D5404-B6BB-8FFB-5A99-D93FC1AB8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76" b="90000" l="8148" r="96852">
                          <a14:foregroundMark x1="86852" y1="10233" x2="86852" y2="10233"/>
                          <a14:foregroundMark x1="89630" y1="12558" x2="89352" y2="18837"/>
                          <a14:foregroundMark x1="87778" y1="19845" x2="93611" y2="8140"/>
                          <a14:foregroundMark x1="93611" y1="8140" x2="94630" y2="7287"/>
                          <a14:foregroundMark x1="96852" y1="8140" x2="94630" y2="11473"/>
                          <a14:foregroundMark x1="95648" y1="4961" x2="96204" y2="3953"/>
                          <a14:foregroundMark x1="13796" y1="65349" x2="8148" y2="65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211" y="2795602"/>
              <a:ext cx="1095776" cy="13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8FC64B7-9362-EC5D-7F8D-1955B56A52F3}"/>
              </a:ext>
            </a:extLst>
          </p:cNvPr>
          <p:cNvSpPr txBox="1"/>
          <p:nvPr/>
        </p:nvSpPr>
        <p:spPr>
          <a:xfrm>
            <a:off x="547688" y="1829149"/>
            <a:ext cx="10272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 РЕЗУЛЬТАТАМ ЕГЭ</a:t>
            </a:r>
          </a:p>
        </p:txBody>
      </p:sp>
    </p:spTree>
    <p:extLst>
      <p:ext uri="{BB962C8B-B14F-4D97-AF65-F5344CB8AC3E}">
        <p14:creationId xmlns:p14="http://schemas.microsoft.com/office/powerpoint/2010/main" val="189121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CF52B3-F4B4-F6FF-A4D3-37F54D8577C5}"/>
              </a:ext>
            </a:extLst>
          </p:cNvPr>
          <p:cNvSpPr txBox="1"/>
          <p:nvPr/>
        </p:nvSpPr>
        <p:spPr>
          <a:xfrm>
            <a:off x="438119" y="231286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5621B4-71CF-9922-726B-E7B57378F115}"/>
              </a:ext>
            </a:extLst>
          </p:cNvPr>
          <p:cNvGrpSpPr/>
          <p:nvPr/>
        </p:nvGrpSpPr>
        <p:grpSpPr>
          <a:xfrm>
            <a:off x="8274466" y="3057518"/>
            <a:ext cx="3436312" cy="1962164"/>
            <a:chOff x="8273689" y="2447918"/>
            <a:chExt cx="3436312" cy="196216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BD2C412-5C45-AC0C-F2AD-008B41CEE41E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810BF6-4030-F648-7192-DDD853E3ED2D}"/>
                </a:ext>
              </a:extLst>
            </p:cNvPr>
            <p:cNvSpPr txBox="1"/>
            <p:nvPr/>
          </p:nvSpPr>
          <p:spPr>
            <a:xfrm>
              <a:off x="8273689" y="2980696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Русский язык</a:t>
              </a:r>
            </a:p>
          </p:txBody>
        </p:sp>
        <p:pic>
          <p:nvPicPr>
            <p:cNvPr id="20" name="Picture 6" descr="Picture background">
              <a:extLst>
                <a:ext uri="{FF2B5EF4-FFF2-40B4-BE49-F238E27FC236}">
                  <a16:creationId xmlns:a16="http://schemas.microsoft.com/office/drawing/2014/main" id="{ABDF263A-846F-A947-420F-CEC149C50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76" b="90000" l="8148" r="96852">
                          <a14:foregroundMark x1="86852" y1="10233" x2="86852" y2="10233"/>
                          <a14:foregroundMark x1="89630" y1="12558" x2="89352" y2="18837"/>
                          <a14:foregroundMark x1="87778" y1="19845" x2="93611" y2="8140"/>
                          <a14:foregroundMark x1="93611" y1="8140" x2="94630" y2="7287"/>
                          <a14:foregroundMark x1="96852" y1="8140" x2="94630" y2="11473"/>
                          <a14:foregroundMark x1="95648" y1="4961" x2="96204" y2="3953"/>
                          <a14:foregroundMark x1="13796" y1="65349" x2="8148" y2="65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211" y="2795602"/>
              <a:ext cx="1095776" cy="13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FA879D7-7098-1638-7C0E-005332A6FF9B}"/>
              </a:ext>
            </a:extLst>
          </p:cNvPr>
          <p:cNvSpPr txBox="1"/>
          <p:nvPr/>
        </p:nvSpPr>
        <p:spPr>
          <a:xfrm>
            <a:off x="468342" y="1677353"/>
            <a:ext cx="10272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 БАЗЕ СРЕДНЕГО ПРОФЕССИОНАЛЬНОГО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70A2A8-4416-6ED1-EF81-BEE8A9E5EFE1}"/>
              </a:ext>
            </a:extLst>
          </p:cNvPr>
          <p:cNvSpPr/>
          <p:nvPr/>
        </p:nvSpPr>
        <p:spPr>
          <a:xfrm>
            <a:off x="465284" y="3057518"/>
            <a:ext cx="3272468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BB73EC-4D42-DB87-FED4-E24D136A9D7C}"/>
              </a:ext>
            </a:extLst>
          </p:cNvPr>
          <p:cNvSpPr/>
          <p:nvPr/>
        </p:nvSpPr>
        <p:spPr>
          <a:xfrm>
            <a:off x="4447424" y="3057518"/>
            <a:ext cx="3272468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4BBEB706-E7BA-5356-D5AF-8518CBC9C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8"/>
          <a:stretch/>
        </p:blipFill>
        <p:spPr bwMode="auto">
          <a:xfrm>
            <a:off x="6702088" y="3644503"/>
            <a:ext cx="877553" cy="8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id="{AC81140A-BDAC-E0D5-B2E5-CCBF865A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19" y="3560390"/>
            <a:ext cx="854185" cy="103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42DD0-55B5-FBAB-165D-FC5B5A588E4E}"/>
              </a:ext>
            </a:extLst>
          </p:cNvPr>
          <p:cNvSpPr txBox="1"/>
          <p:nvPr/>
        </p:nvSpPr>
        <p:spPr>
          <a:xfrm>
            <a:off x="4379548" y="3769342"/>
            <a:ext cx="235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Poppins" panose="00000800000000000000" pitchFamily="2" charset="0"/>
                <a:cs typeface="Poppins" panose="00000800000000000000" pitchFamily="2" charset="0"/>
              </a:rPr>
              <a:t>Математика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77C01-BB1F-4BB3-CF3E-FA9B017583A0}"/>
              </a:ext>
            </a:extLst>
          </p:cNvPr>
          <p:cNvSpPr txBox="1"/>
          <p:nvPr/>
        </p:nvSpPr>
        <p:spPr>
          <a:xfrm>
            <a:off x="365389" y="3641659"/>
            <a:ext cx="2359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Poppins" panose="00000800000000000000" pitchFamily="2" charset="0"/>
                <a:cs typeface="Poppins" panose="00000800000000000000" pitchFamily="2" charset="0"/>
              </a:rPr>
              <a:t>Основы геодезии</a:t>
            </a:r>
          </a:p>
        </p:txBody>
      </p:sp>
    </p:spTree>
    <p:extLst>
      <p:ext uri="{BB962C8B-B14F-4D97-AF65-F5344CB8AC3E}">
        <p14:creationId xmlns:p14="http://schemas.microsoft.com/office/powerpoint/2010/main" val="1214813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309</Words>
  <Application>Microsoft Office PowerPoint</Application>
  <PresentationFormat>Широкоэкранный</PresentationFormat>
  <Paragraphs>66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Courier New</vt:lpstr>
      <vt:lpstr>Poppins</vt:lpstr>
      <vt:lpstr>Poppins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Буданова Екатерина Сергеевна</dc:creator>
  <cp:lastModifiedBy>Кристина Куликова</cp:lastModifiedBy>
  <cp:revision>110</cp:revision>
  <dcterms:created xsi:type="dcterms:W3CDTF">2024-02-03T15:39:21Z</dcterms:created>
  <dcterms:modified xsi:type="dcterms:W3CDTF">2026-02-22T19:06:03Z</dcterms:modified>
</cp:coreProperties>
</file>