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79" r:id="rId2"/>
    <p:sldId id="280" r:id="rId3"/>
    <p:sldId id="281" r:id="rId4"/>
    <p:sldId id="259" r:id="rId5"/>
    <p:sldId id="267" r:id="rId6"/>
    <p:sldId id="262" r:id="rId7"/>
    <p:sldId id="264" r:id="rId8"/>
    <p:sldId id="265" r:id="rId9"/>
    <p:sldId id="268" r:id="rId10"/>
    <p:sldId id="25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200"/>
    <a:srgbClr val="71747B"/>
    <a:srgbClr val="2EA3D9"/>
    <a:srgbClr val="1F2937"/>
    <a:srgbClr val="0B4F8C"/>
    <a:srgbClr val="E6EEF6"/>
    <a:srgbClr val="0A418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58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E45FE-78AE-0AFC-B7A1-4768B4B3E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DF3CF9-A6D0-A547-F569-82DE46CDA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7235B0-EA36-8D9C-14A1-AC97604D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F038FF-4907-D71C-CB3D-5EAFD78E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5C04C-737E-FF98-38B8-8468E4A8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15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59282-0D6B-716B-26C4-A078EA2D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31AABA-A635-C454-87C7-D1B318D16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63612-6E37-B861-5106-24BAA794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05BECE-642D-9EF6-E7FB-DDAAC441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7A8DB-DA63-A4BD-5BE8-1CA198F0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6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83CEEB-A6AF-F9F7-C7AE-62EE87EF9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2A8E35-A51A-E868-A9C8-95B922453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386126-7F3B-552E-4797-E7D367F5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9342BF-7945-231F-BC3F-EB35DE17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37142A-A5C1-CB3B-CF6C-C5A2D9B3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293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2">
            <a:extLst>
              <a:ext uri="{FF2B5EF4-FFF2-40B4-BE49-F238E27FC236}">
                <a16:creationId xmlns:a16="http://schemas.microsoft.com/office/drawing/2014/main" id="{ACAF2F8D-347F-4E9E-9F31-FFC699DFBC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E85AD0AB-6595-4853-9F48-FA573AB44DE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A70C13-B0BD-44C2-BD40-3E34B71AF292}" type="datetimeFigureOut">
              <a:rPr lang="en-US"/>
              <a:pPr>
                <a:defRPr/>
              </a:pPr>
              <a:t>2/22/2026</a:t>
            </a:fld>
            <a:endParaRPr lang="en-US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2C4E2FD5-4183-4925-8BE1-CF1F4D11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6E9EA5-FC9C-48A7-89E1-B762E1C21547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97795AB4-2F0D-4C8A-A0E3-5E68BBD4D4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65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64A2C-310D-79C4-4808-84B88A02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6E403-14FA-AC5E-ADB3-127929C7F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884329-E59D-9537-C7D9-7150C7B2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165C66-EDC0-3FB5-60E0-AE104F2F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1255D-1297-B741-4A51-10E798F7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8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C7D3C-5AE5-E23D-2C12-91F542AC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7AA18F-E4CC-FF4C-617E-089868F75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20CED-7190-1012-F169-70716D6C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07CA-575F-AFE6-B9D3-1E5BA3FC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49D13-7D59-F521-54A4-92AE7140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3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DD44A-7046-60AA-7913-7D483D6E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BAEFE-B88E-811B-3818-08F7C821D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C5ED48-AA7A-FEA8-14BD-329D4DC18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392A89-D21C-BA0F-3B7D-75B6323B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6173CD-688B-8176-9EF5-A98D39B7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ADC398-C573-EEF5-B616-EA216310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91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290BB-D5A8-58F4-C3F4-CB28707F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5A1D08-C12D-017E-C744-675456F19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82F319-FE91-9395-49B2-CF1BDE9FC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6B071D-BAE2-9B03-D58B-CA4D8CDC3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217595-ED15-0B80-ABBF-246B604AC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DC8307-7271-D160-A063-191B552E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5C49A5-3000-86AA-1C2F-A71C6541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B0BA08-A8DC-08CE-3AA0-F72697C7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8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6AF0D-DD72-6E0A-EB0E-AD4A137B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236FB6-0154-7D6E-CC37-255C44AB1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91D90A-345E-E05E-7107-0911A17D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129CBA-B949-A01B-5275-017C6126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70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B04A9C-6F6A-D064-00E1-1EA462BB5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DF0049-FEE5-3D90-F36E-8EC2D517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792B-3008-07D0-68A8-B96A7C05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1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CC9A2-462C-DD55-2583-49D16AE5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D907C-F2CE-2640-5EA7-53B6A40A2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CC2F15-C3C3-9BCF-0BDC-467CDA9D9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A44A2-CB23-FA7E-3A1B-73D8F812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B97A99-CD39-2106-4912-1948177B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4711D8-021A-8FB1-6F50-7EA00457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3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F1A61-B1F8-1063-A771-DB86EEE5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460234-9509-B22C-E3E0-FFE8B183D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4E7D30-3013-648C-B12E-E49A3EC95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D12623-896C-E74D-7E0B-1D160338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08DA0F-EE95-A849-483D-0F73D8A4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001FF4-F7AE-B167-5219-1222332D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9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C9362-0D64-4070-7AE5-9BCBF33C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BE9B1B-2FE8-851C-0155-58D76CFB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8CAC8-4E4B-90F5-EC10-31909C753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B3F116-C3E7-1843-18EE-B6E7FBC58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1FD1A-16BE-FCEE-EA41-965B5DBB7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02FDE69A-07B0-A54B-9B8B-D4274A021F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94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1FEE4FD7-1757-C172-4CE5-023944FAA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3" b="4851"/>
          <a:stretch/>
        </p:blipFill>
        <p:spPr bwMode="auto">
          <a:xfrm>
            <a:off x="-39809" y="-201567"/>
            <a:ext cx="12271617" cy="705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54E776-AD25-8840-745F-4854F91ED022}"/>
              </a:ext>
            </a:extLst>
          </p:cNvPr>
          <p:cNvSpPr/>
          <p:nvPr/>
        </p:nvSpPr>
        <p:spPr>
          <a:xfrm>
            <a:off x="-39810" y="-201567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148" name="Группа 1">
            <a:extLst>
              <a:ext uri="{FF2B5EF4-FFF2-40B4-BE49-F238E27FC236}">
                <a16:creationId xmlns:a16="http://schemas.microsoft.com/office/drawing/2014/main" id="{0BDF98F4-3D23-400E-A9D0-816D290CD878}"/>
              </a:ext>
            </a:extLst>
          </p:cNvPr>
          <p:cNvGrpSpPr>
            <a:grpSpLocks/>
          </p:cNvGrpSpPr>
          <p:nvPr/>
        </p:nvGrpSpPr>
        <p:grpSpPr bwMode="auto">
          <a:xfrm>
            <a:off x="8783760" y="3736732"/>
            <a:ext cx="3005773" cy="922749"/>
            <a:chOff x="1423988" y="1036638"/>
            <a:chExt cx="3314700" cy="1017587"/>
          </a:xfrm>
        </p:grpSpPr>
        <p:sp>
          <p:nvSpPr>
            <p:cNvPr id="6150" name="object 5">
              <a:extLst>
                <a:ext uri="{FF2B5EF4-FFF2-40B4-BE49-F238E27FC236}">
                  <a16:creationId xmlns:a16="http://schemas.microsoft.com/office/drawing/2014/main" id="{8B674EC7-B665-4AB1-A001-80861ED7E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488" y="1036638"/>
              <a:ext cx="2108200" cy="998537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 sz="1632"/>
            </a:p>
          </p:txBody>
        </p:sp>
        <p:sp>
          <p:nvSpPr>
            <p:cNvPr id="6151" name="object 6">
              <a:extLst>
                <a:ext uri="{FF2B5EF4-FFF2-40B4-BE49-F238E27FC236}">
                  <a16:creationId xmlns:a16="http://schemas.microsoft.com/office/drawing/2014/main" id="{3EFE5B1C-2E99-421E-8856-D1261E392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513" y="1831975"/>
              <a:ext cx="612775" cy="222250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215765 h 222885"/>
                <a:gd name="T6" fmla="*/ 317826 w 612775"/>
                <a:gd name="T7" fmla="*/ 215765 h 222885"/>
                <a:gd name="T8" fmla="*/ 369176 w 612775"/>
                <a:gd name="T9" fmla="*/ 211595 h 222885"/>
                <a:gd name="T10" fmla="*/ 417767 w 612775"/>
                <a:gd name="T11" fmla="*/ 199539 h 222885"/>
                <a:gd name="T12" fmla="*/ 462900 w 612775"/>
                <a:gd name="T13" fmla="*/ 180285 h 222885"/>
                <a:gd name="T14" fmla="*/ 503877 w 612775"/>
                <a:gd name="T15" fmla="*/ 154517 h 222885"/>
                <a:gd name="T16" fmla="*/ 540001 w 612775"/>
                <a:gd name="T17" fmla="*/ 122921 h 222885"/>
                <a:gd name="T18" fmla="*/ 570574 w 612775"/>
                <a:gd name="T19" fmla="*/ 86177 h 222885"/>
                <a:gd name="T20" fmla="*/ 594897 w 612775"/>
                <a:gd name="T21" fmla="*/ 44975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  <p:sp>
          <p:nvSpPr>
            <p:cNvPr id="6152" name="object 7">
              <a:extLst>
                <a:ext uri="{FF2B5EF4-FFF2-40B4-BE49-F238E27FC236}">
                  <a16:creationId xmlns:a16="http://schemas.microsoft.com/office/drawing/2014/main" id="{B73EE5BD-AD88-4BCC-9499-38814C863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988" y="1052513"/>
              <a:ext cx="1001712" cy="1001712"/>
            </a:xfrm>
            <a:custGeom>
              <a:avLst/>
              <a:gdLst>
                <a:gd name="T0" fmla="*/ 998412 w 1002030"/>
                <a:gd name="T1" fmla="*/ 0 h 1002030"/>
                <a:gd name="T2" fmla="*/ 305069 w 1002030"/>
                <a:gd name="T3" fmla="*/ 0 h 1002030"/>
                <a:gd name="T4" fmla="*/ 255595 w 1002030"/>
                <a:gd name="T5" fmla="*/ 3996 h 1002030"/>
                <a:gd name="T6" fmla="*/ 208658 w 1002030"/>
                <a:gd name="T7" fmla="*/ 15554 h 1002030"/>
                <a:gd name="T8" fmla="*/ 164888 w 1002030"/>
                <a:gd name="T9" fmla="*/ 34055 h 1002030"/>
                <a:gd name="T10" fmla="*/ 124908 w 1002030"/>
                <a:gd name="T11" fmla="*/ 58866 h 1002030"/>
                <a:gd name="T12" fmla="*/ 89368 w 1002030"/>
                <a:gd name="T13" fmla="*/ 89368 h 1002030"/>
                <a:gd name="T14" fmla="*/ 58866 w 1002030"/>
                <a:gd name="T15" fmla="*/ 124909 h 1002030"/>
                <a:gd name="T16" fmla="*/ 34054 w 1002030"/>
                <a:gd name="T17" fmla="*/ 164889 h 1002030"/>
                <a:gd name="T18" fmla="*/ 15554 w 1002030"/>
                <a:gd name="T19" fmla="*/ 208659 h 1002030"/>
                <a:gd name="T20" fmla="*/ 3996 w 1002030"/>
                <a:gd name="T21" fmla="*/ 255596 h 1002030"/>
                <a:gd name="T22" fmla="*/ 0 w 1002030"/>
                <a:gd name="T23" fmla="*/ 305070 h 1002030"/>
                <a:gd name="T24" fmla="*/ 4697 w 1002030"/>
                <a:gd name="T25" fmla="*/ 359135 h 1002030"/>
                <a:gd name="T26" fmla="*/ 18287 w 1002030"/>
                <a:gd name="T27" fmla="*/ 410039 h 1002030"/>
                <a:gd name="T28" fmla="*/ 40073 w 1002030"/>
                <a:gd name="T29" fmla="*/ 456993 h 1002030"/>
                <a:gd name="T30" fmla="*/ 69334 w 1002030"/>
                <a:gd name="T31" fmla="*/ 499207 h 1002030"/>
                <a:gd name="T32" fmla="*/ 40137 w 1002030"/>
                <a:gd name="T33" fmla="*/ 541428 h 1002030"/>
                <a:gd name="T34" fmla="*/ 18344 w 1002030"/>
                <a:gd name="T35" fmla="*/ 588415 h 1002030"/>
                <a:gd name="T36" fmla="*/ 4716 w 1002030"/>
                <a:gd name="T37" fmla="*/ 639335 h 1002030"/>
                <a:gd name="T38" fmla="*/ 0 w 1002030"/>
                <a:gd name="T39" fmla="*/ 693344 h 1002030"/>
                <a:gd name="T40" fmla="*/ 0 w 1002030"/>
                <a:gd name="T41" fmla="*/ 998413 h 1002030"/>
                <a:gd name="T42" fmla="*/ 221867 w 1002030"/>
                <a:gd name="T43" fmla="*/ 998413 h 1002030"/>
                <a:gd name="T44" fmla="*/ 221867 w 1002030"/>
                <a:gd name="T45" fmla="*/ 693344 h 1002030"/>
                <a:gd name="T46" fmla="*/ 228404 w 1002030"/>
                <a:gd name="T47" fmla="*/ 660962 h 1002030"/>
                <a:gd name="T48" fmla="*/ 246244 w 1002030"/>
                <a:gd name="T49" fmla="*/ 634513 h 1002030"/>
                <a:gd name="T50" fmla="*/ 272684 w 1002030"/>
                <a:gd name="T51" fmla="*/ 616683 h 1002030"/>
                <a:gd name="T52" fmla="*/ 305069 w 1002030"/>
                <a:gd name="T53" fmla="*/ 610143 h 1002030"/>
                <a:gd name="T54" fmla="*/ 998412 w 1002030"/>
                <a:gd name="T55" fmla="*/ 610143 h 1002030"/>
                <a:gd name="T56" fmla="*/ 998412 w 1002030"/>
                <a:gd name="T57" fmla="*/ 388275 h 1002030"/>
                <a:gd name="T58" fmla="*/ 305069 w 1002030"/>
                <a:gd name="T59" fmla="*/ 388275 h 1002030"/>
                <a:gd name="T60" fmla="*/ 272684 w 1002030"/>
                <a:gd name="T61" fmla="*/ 381736 h 1002030"/>
                <a:gd name="T62" fmla="*/ 246244 w 1002030"/>
                <a:gd name="T63" fmla="*/ 363898 h 1002030"/>
                <a:gd name="T64" fmla="*/ 228404 w 1002030"/>
                <a:gd name="T65" fmla="*/ 337456 h 1002030"/>
                <a:gd name="T66" fmla="*/ 221867 w 1002030"/>
                <a:gd name="T67" fmla="*/ 305070 h 1002030"/>
                <a:gd name="T68" fmla="*/ 228404 w 1002030"/>
                <a:gd name="T69" fmla="*/ 272685 h 1002030"/>
                <a:gd name="T70" fmla="*/ 246244 w 1002030"/>
                <a:gd name="T71" fmla="*/ 246245 h 1002030"/>
                <a:gd name="T72" fmla="*/ 272684 w 1002030"/>
                <a:gd name="T73" fmla="*/ 228405 h 1002030"/>
                <a:gd name="T74" fmla="*/ 305069 w 1002030"/>
                <a:gd name="T75" fmla="*/ 221868 h 1002030"/>
                <a:gd name="T76" fmla="*/ 998412 w 1002030"/>
                <a:gd name="T77" fmla="*/ 221868 h 1002030"/>
                <a:gd name="T78" fmla="*/ 998412 w 1002030"/>
                <a:gd name="T79" fmla="*/ 0 h 10020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2030" h="1002030">
                  <a:moveTo>
                    <a:pt x="1001904" y="0"/>
                  </a:moveTo>
                  <a:lnTo>
                    <a:pt x="306136" y="0"/>
                  </a:lnTo>
                  <a:lnTo>
                    <a:pt x="256486" y="4007"/>
                  </a:lnTo>
                  <a:lnTo>
                    <a:pt x="209384" y="15609"/>
                  </a:lnTo>
                  <a:lnTo>
                    <a:pt x="165461" y="34176"/>
                  </a:lnTo>
                  <a:lnTo>
                    <a:pt x="125348" y="59075"/>
                  </a:lnTo>
                  <a:lnTo>
                    <a:pt x="89676" y="89676"/>
                  </a:lnTo>
                  <a:lnTo>
                    <a:pt x="59075" y="125349"/>
                  </a:lnTo>
                  <a:lnTo>
                    <a:pt x="34175" y="165462"/>
                  </a:lnTo>
                  <a:lnTo>
                    <a:pt x="15609" y="209385"/>
                  </a:lnTo>
                  <a:lnTo>
                    <a:pt x="4007" y="256487"/>
                  </a:lnTo>
                  <a:lnTo>
                    <a:pt x="0" y="306137"/>
                  </a:lnTo>
                  <a:lnTo>
                    <a:pt x="4708" y="360389"/>
                  </a:lnTo>
                  <a:lnTo>
                    <a:pt x="18353" y="411471"/>
                  </a:lnTo>
                  <a:lnTo>
                    <a:pt x="40216" y="458589"/>
                  </a:lnTo>
                  <a:lnTo>
                    <a:pt x="69576" y="500955"/>
                  </a:lnTo>
                  <a:lnTo>
                    <a:pt x="40280" y="543320"/>
                  </a:lnTo>
                  <a:lnTo>
                    <a:pt x="18410" y="590472"/>
                  </a:lnTo>
                  <a:lnTo>
                    <a:pt x="4729" y="641570"/>
                  </a:lnTo>
                  <a:lnTo>
                    <a:pt x="0" y="695769"/>
                  </a:lnTo>
                  <a:lnTo>
                    <a:pt x="0" y="1001905"/>
                  </a:lnTo>
                  <a:lnTo>
                    <a:pt x="222644" y="1001905"/>
                  </a:lnTo>
                  <a:lnTo>
                    <a:pt x="222644" y="695769"/>
                  </a:lnTo>
                  <a:lnTo>
                    <a:pt x="229207" y="663272"/>
                  </a:lnTo>
                  <a:lnTo>
                    <a:pt x="247102" y="636733"/>
                  </a:lnTo>
                  <a:lnTo>
                    <a:pt x="273641" y="618839"/>
                  </a:lnTo>
                  <a:lnTo>
                    <a:pt x="306136" y="612277"/>
                  </a:lnTo>
                  <a:lnTo>
                    <a:pt x="1001904" y="612277"/>
                  </a:lnTo>
                  <a:lnTo>
                    <a:pt x="1001904" y="389632"/>
                  </a:lnTo>
                  <a:lnTo>
                    <a:pt x="306136" y="389632"/>
                  </a:lnTo>
                  <a:lnTo>
                    <a:pt x="273641" y="383069"/>
                  </a:lnTo>
                  <a:lnTo>
                    <a:pt x="247102" y="365174"/>
                  </a:lnTo>
                  <a:lnTo>
                    <a:pt x="229207" y="338633"/>
                  </a:lnTo>
                  <a:lnTo>
                    <a:pt x="222644" y="306137"/>
                  </a:lnTo>
                  <a:lnTo>
                    <a:pt x="229207" y="273642"/>
                  </a:lnTo>
                  <a:lnTo>
                    <a:pt x="247102" y="247103"/>
                  </a:lnTo>
                  <a:lnTo>
                    <a:pt x="273641" y="229208"/>
                  </a:lnTo>
                  <a:lnTo>
                    <a:pt x="306136" y="222646"/>
                  </a:lnTo>
                  <a:lnTo>
                    <a:pt x="1001904" y="222646"/>
                  </a:lnTo>
                  <a:lnTo>
                    <a:pt x="1001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DFADA4-7B79-42EA-8AA5-24DC41EEF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59" y="551675"/>
            <a:ext cx="2317924" cy="2317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EF0C5A-E0A2-AEEB-8F9D-B724B0E6A510}"/>
              </a:ext>
            </a:extLst>
          </p:cNvPr>
          <p:cNvSpPr txBox="1"/>
          <p:nvPr/>
        </p:nvSpPr>
        <p:spPr>
          <a:xfrm>
            <a:off x="315377" y="203480"/>
            <a:ext cx="57806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ИНСТИТУТ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ИНЖЕНЕРОВ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СТРОИТЕЛЬСТВА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 ТРАНСПОРТА</a:t>
            </a:r>
            <a:r>
              <a:rPr lang="en-US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8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B7E4C-41EF-AB8F-4EE3-3F62F1E307C1}"/>
              </a:ext>
            </a:extLst>
          </p:cNvPr>
          <p:cNvSpPr txBox="1"/>
          <p:nvPr/>
        </p:nvSpPr>
        <p:spPr>
          <a:xfrm>
            <a:off x="315377" y="4642206"/>
            <a:ext cx="54429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08.03.01 Строительство, </a:t>
            </a:r>
          </a:p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профиль: </a:t>
            </a:r>
            <a:r>
              <a:rPr lang="ru-RU" sz="2600" dirty="0" err="1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Генпланирование</a:t>
            </a:r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, строительство и управление инфраструктурными объектами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BD21C-9AA9-7705-B288-C90D4D93535A}"/>
              </a:ext>
            </a:extLst>
          </p:cNvPr>
          <p:cNvSpPr txBox="1"/>
          <p:nvPr/>
        </p:nvSpPr>
        <p:spPr>
          <a:xfrm>
            <a:off x="8773163" y="5279800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  <p:pic>
        <p:nvPicPr>
          <p:cNvPr id="10" name="Рисунок 9" descr="Карта с кнопкой со сплошной заливкой">
            <a:extLst>
              <a:ext uri="{FF2B5EF4-FFF2-40B4-BE49-F238E27FC236}">
                <a16:creationId xmlns:a16="http://schemas.microsoft.com/office/drawing/2014/main" id="{98AF1A28-686C-08F4-F885-97811CF3F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2467" y="342900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дежда, человек, Человеческое лицо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2DB121-38EA-BFFA-020A-D01B7405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-1"/>
          <a:stretch/>
        </p:blipFill>
        <p:spPr>
          <a:xfrm>
            <a:off x="0" y="0"/>
            <a:ext cx="12192000" cy="70595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CD1022-1934-749C-4760-965F96E6CDA1}"/>
              </a:ext>
            </a:extLst>
          </p:cNvPr>
          <p:cNvSpPr/>
          <p:nvPr/>
        </p:nvSpPr>
        <p:spPr>
          <a:xfrm>
            <a:off x="0" y="-42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123" name="Группа 2">
            <a:extLst>
              <a:ext uri="{FF2B5EF4-FFF2-40B4-BE49-F238E27FC236}">
                <a16:creationId xmlns:a16="http://schemas.microsoft.com/office/drawing/2014/main" id="{28150BE8-3B9E-41BE-9194-3E9143DDA643}"/>
              </a:ext>
            </a:extLst>
          </p:cNvPr>
          <p:cNvGrpSpPr>
            <a:grpSpLocks/>
          </p:cNvGrpSpPr>
          <p:nvPr/>
        </p:nvGrpSpPr>
        <p:grpSpPr bwMode="auto">
          <a:xfrm>
            <a:off x="817523" y="5513584"/>
            <a:ext cx="2037437" cy="625330"/>
            <a:chOff x="1423988" y="1036638"/>
            <a:chExt cx="3314700" cy="1017587"/>
          </a:xfrm>
        </p:grpSpPr>
        <p:sp>
          <p:nvSpPr>
            <p:cNvPr id="5128" name="object 6">
              <a:extLst>
                <a:ext uri="{FF2B5EF4-FFF2-40B4-BE49-F238E27FC236}">
                  <a16:creationId xmlns:a16="http://schemas.microsoft.com/office/drawing/2014/main" id="{6CFDFC19-4F28-4001-83BF-F8946CC8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468" y="1831792"/>
              <a:ext cx="612860" cy="222433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192494 h 222885"/>
                <a:gd name="T6" fmla="*/ 317826 w 612775"/>
                <a:gd name="T7" fmla="*/ 192494 h 222885"/>
                <a:gd name="T8" fmla="*/ 369176 w 612775"/>
                <a:gd name="T9" fmla="*/ 188773 h 222885"/>
                <a:gd name="T10" fmla="*/ 417767 w 612775"/>
                <a:gd name="T11" fmla="*/ 178021 h 222885"/>
                <a:gd name="T12" fmla="*/ 462900 w 612775"/>
                <a:gd name="T13" fmla="*/ 160841 h 222885"/>
                <a:gd name="T14" fmla="*/ 503877 w 612775"/>
                <a:gd name="T15" fmla="*/ 137852 h 222885"/>
                <a:gd name="T16" fmla="*/ 540001 w 612775"/>
                <a:gd name="T17" fmla="*/ 109666 h 222885"/>
                <a:gd name="T18" fmla="*/ 570574 w 612775"/>
                <a:gd name="T19" fmla="*/ 76881 h 222885"/>
                <a:gd name="T20" fmla="*/ 594897 w 612775"/>
                <a:gd name="T21" fmla="*/ 40124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32">
                <a:latin typeface="+mn-lt"/>
              </a:endParaRPr>
            </a:p>
          </p:txBody>
        </p:sp>
        <p:grpSp>
          <p:nvGrpSpPr>
            <p:cNvPr id="3" name="Группа 1">
              <a:extLst>
                <a:ext uri="{FF2B5EF4-FFF2-40B4-BE49-F238E27FC236}">
                  <a16:creationId xmlns:a16="http://schemas.microsoft.com/office/drawing/2014/main" id="{7C64D078-4D4D-4440-864D-D6507D384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3988" y="1036638"/>
              <a:ext cx="3314700" cy="1017587"/>
              <a:chOff x="1423988" y="1036638"/>
              <a:chExt cx="3314700" cy="1017587"/>
            </a:xfrm>
          </p:grpSpPr>
          <p:sp>
            <p:nvSpPr>
              <p:cNvPr id="5130" name="object 5">
                <a:extLst>
                  <a:ext uri="{FF2B5EF4-FFF2-40B4-BE49-F238E27FC236}">
                    <a16:creationId xmlns:a16="http://schemas.microsoft.com/office/drawing/2014/main" id="{EA3331D6-D4F1-44CB-8945-E33EF901F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448" y="1036638"/>
                <a:ext cx="2108240" cy="998322"/>
              </a:xfrm>
              <a:prstGeom prst="rect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altLang="ru-RU" sz="1632"/>
              </a:p>
            </p:txBody>
          </p:sp>
          <p:sp>
            <p:nvSpPr>
              <p:cNvPr id="5131" name="object 7">
                <a:extLst>
                  <a:ext uri="{FF2B5EF4-FFF2-40B4-BE49-F238E27FC236}">
                    <a16:creationId xmlns:a16="http://schemas.microsoft.com/office/drawing/2014/main" id="{DB62F2CA-6169-4666-A159-AC1F2E7CB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988" y="1052400"/>
                <a:ext cx="1001589" cy="1001825"/>
              </a:xfrm>
              <a:custGeom>
                <a:avLst/>
                <a:gdLst>
                  <a:gd name="T0" fmla="*/ 985816 w 1002030"/>
                  <a:gd name="T1" fmla="*/ 0 h 1002030"/>
                  <a:gd name="T2" fmla="*/ 301218 w 1002030"/>
                  <a:gd name="T3" fmla="*/ 0 h 1002030"/>
                  <a:gd name="T4" fmla="*/ 252371 w 1002030"/>
                  <a:gd name="T5" fmla="*/ 3956 h 1002030"/>
                  <a:gd name="T6" fmla="*/ 206023 w 1002030"/>
                  <a:gd name="T7" fmla="*/ 15354 h 1002030"/>
                  <a:gd name="T8" fmla="*/ 162808 w 1002030"/>
                  <a:gd name="T9" fmla="*/ 33615 h 1002030"/>
                  <a:gd name="T10" fmla="*/ 123336 w 1002030"/>
                  <a:gd name="T11" fmla="*/ 58115 h 1002030"/>
                  <a:gd name="T12" fmla="*/ 88248 w 1002030"/>
                  <a:gd name="T13" fmla="*/ 88248 h 1002030"/>
                  <a:gd name="T14" fmla="*/ 58115 w 1002030"/>
                  <a:gd name="T15" fmla="*/ 123337 h 1002030"/>
                  <a:gd name="T16" fmla="*/ 33614 w 1002030"/>
                  <a:gd name="T17" fmla="*/ 162809 h 1002030"/>
                  <a:gd name="T18" fmla="*/ 15354 w 1002030"/>
                  <a:gd name="T19" fmla="*/ 206024 h 1002030"/>
                  <a:gd name="T20" fmla="*/ 3956 w 1002030"/>
                  <a:gd name="T21" fmla="*/ 252372 h 1002030"/>
                  <a:gd name="T22" fmla="*/ 0 w 1002030"/>
                  <a:gd name="T23" fmla="*/ 301219 h 1002030"/>
                  <a:gd name="T24" fmla="*/ 4657 w 1002030"/>
                  <a:gd name="T25" fmla="*/ 354601 h 1002030"/>
                  <a:gd name="T26" fmla="*/ 18047 w 1002030"/>
                  <a:gd name="T27" fmla="*/ 404863 h 1002030"/>
                  <a:gd name="T28" fmla="*/ 39553 w 1002030"/>
                  <a:gd name="T29" fmla="*/ 451227 h 1002030"/>
                  <a:gd name="T30" fmla="*/ 68454 w 1002030"/>
                  <a:gd name="T31" fmla="*/ 492909 h 1002030"/>
                  <a:gd name="T32" fmla="*/ 39617 w 1002030"/>
                  <a:gd name="T33" fmla="*/ 534597 h 1002030"/>
                  <a:gd name="T34" fmla="*/ 18104 w 1002030"/>
                  <a:gd name="T35" fmla="*/ 580992 h 1002030"/>
                  <a:gd name="T36" fmla="*/ 4676 w 1002030"/>
                  <a:gd name="T37" fmla="*/ 631268 h 1002030"/>
                  <a:gd name="T38" fmla="*/ 0 w 1002030"/>
                  <a:gd name="T39" fmla="*/ 684596 h 1002030"/>
                  <a:gd name="T40" fmla="*/ 0 w 1002030"/>
                  <a:gd name="T41" fmla="*/ 985817 h 1002030"/>
                  <a:gd name="T42" fmla="*/ 219067 w 1002030"/>
                  <a:gd name="T43" fmla="*/ 985817 h 1002030"/>
                  <a:gd name="T44" fmla="*/ 219067 w 1002030"/>
                  <a:gd name="T45" fmla="*/ 684596 h 1002030"/>
                  <a:gd name="T46" fmla="*/ 225524 w 1002030"/>
                  <a:gd name="T47" fmla="*/ 652624 h 1002030"/>
                  <a:gd name="T48" fmla="*/ 243137 w 1002030"/>
                  <a:gd name="T49" fmla="*/ 626509 h 1002030"/>
                  <a:gd name="T50" fmla="*/ 269243 w 1002030"/>
                  <a:gd name="T51" fmla="*/ 608903 h 1002030"/>
                  <a:gd name="T52" fmla="*/ 301218 w 1002030"/>
                  <a:gd name="T53" fmla="*/ 602446 h 1002030"/>
                  <a:gd name="T54" fmla="*/ 985816 w 1002030"/>
                  <a:gd name="T55" fmla="*/ 602446 h 1002030"/>
                  <a:gd name="T56" fmla="*/ 985816 w 1002030"/>
                  <a:gd name="T57" fmla="*/ 383376 h 1002030"/>
                  <a:gd name="T58" fmla="*/ 301218 w 1002030"/>
                  <a:gd name="T59" fmla="*/ 383376 h 1002030"/>
                  <a:gd name="T60" fmla="*/ 269243 w 1002030"/>
                  <a:gd name="T61" fmla="*/ 376919 h 1002030"/>
                  <a:gd name="T62" fmla="*/ 243137 w 1002030"/>
                  <a:gd name="T63" fmla="*/ 359311 h 1002030"/>
                  <a:gd name="T64" fmla="*/ 225524 w 1002030"/>
                  <a:gd name="T65" fmla="*/ 333198 h 1002030"/>
                  <a:gd name="T66" fmla="*/ 219067 w 1002030"/>
                  <a:gd name="T67" fmla="*/ 301219 h 1002030"/>
                  <a:gd name="T68" fmla="*/ 225524 w 1002030"/>
                  <a:gd name="T69" fmla="*/ 269244 h 1002030"/>
                  <a:gd name="T70" fmla="*/ 243137 w 1002030"/>
                  <a:gd name="T71" fmla="*/ 243138 h 1002030"/>
                  <a:gd name="T72" fmla="*/ 269243 w 1002030"/>
                  <a:gd name="T73" fmla="*/ 225525 h 1002030"/>
                  <a:gd name="T74" fmla="*/ 301218 w 1002030"/>
                  <a:gd name="T75" fmla="*/ 219068 h 1002030"/>
                  <a:gd name="T76" fmla="*/ 985816 w 1002030"/>
                  <a:gd name="T77" fmla="*/ 219068 h 1002030"/>
                  <a:gd name="T78" fmla="*/ 985816 w 1002030"/>
                  <a:gd name="T79" fmla="*/ 0 h 100203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02030" h="1002030">
                    <a:moveTo>
                      <a:pt x="1001904" y="0"/>
                    </a:moveTo>
                    <a:lnTo>
                      <a:pt x="306136" y="0"/>
                    </a:lnTo>
                    <a:lnTo>
                      <a:pt x="256486" y="4007"/>
                    </a:lnTo>
                    <a:lnTo>
                      <a:pt x="209384" y="15609"/>
                    </a:lnTo>
                    <a:lnTo>
                      <a:pt x="165461" y="34176"/>
                    </a:lnTo>
                    <a:lnTo>
                      <a:pt x="125348" y="59075"/>
                    </a:lnTo>
                    <a:lnTo>
                      <a:pt x="89676" y="89676"/>
                    </a:lnTo>
                    <a:lnTo>
                      <a:pt x="59075" y="125349"/>
                    </a:lnTo>
                    <a:lnTo>
                      <a:pt x="34175" y="165462"/>
                    </a:lnTo>
                    <a:lnTo>
                      <a:pt x="15609" y="209385"/>
                    </a:lnTo>
                    <a:lnTo>
                      <a:pt x="4007" y="256487"/>
                    </a:lnTo>
                    <a:lnTo>
                      <a:pt x="0" y="306137"/>
                    </a:lnTo>
                    <a:lnTo>
                      <a:pt x="4708" y="360389"/>
                    </a:lnTo>
                    <a:lnTo>
                      <a:pt x="18353" y="411471"/>
                    </a:lnTo>
                    <a:lnTo>
                      <a:pt x="40216" y="458589"/>
                    </a:lnTo>
                    <a:lnTo>
                      <a:pt x="69576" y="500955"/>
                    </a:lnTo>
                    <a:lnTo>
                      <a:pt x="40280" y="543320"/>
                    </a:lnTo>
                    <a:lnTo>
                      <a:pt x="18410" y="590472"/>
                    </a:lnTo>
                    <a:lnTo>
                      <a:pt x="4729" y="641570"/>
                    </a:lnTo>
                    <a:lnTo>
                      <a:pt x="0" y="695769"/>
                    </a:lnTo>
                    <a:lnTo>
                      <a:pt x="0" y="1001905"/>
                    </a:lnTo>
                    <a:lnTo>
                      <a:pt x="222644" y="1001905"/>
                    </a:lnTo>
                    <a:lnTo>
                      <a:pt x="222644" y="695769"/>
                    </a:lnTo>
                    <a:lnTo>
                      <a:pt x="229207" y="663272"/>
                    </a:lnTo>
                    <a:lnTo>
                      <a:pt x="247102" y="636733"/>
                    </a:lnTo>
                    <a:lnTo>
                      <a:pt x="273641" y="618839"/>
                    </a:lnTo>
                    <a:lnTo>
                      <a:pt x="306136" y="612277"/>
                    </a:lnTo>
                    <a:lnTo>
                      <a:pt x="1001904" y="612277"/>
                    </a:lnTo>
                    <a:lnTo>
                      <a:pt x="1001904" y="389632"/>
                    </a:lnTo>
                    <a:lnTo>
                      <a:pt x="306136" y="389632"/>
                    </a:lnTo>
                    <a:lnTo>
                      <a:pt x="273641" y="383069"/>
                    </a:lnTo>
                    <a:lnTo>
                      <a:pt x="247102" y="365174"/>
                    </a:lnTo>
                    <a:lnTo>
                      <a:pt x="229207" y="338633"/>
                    </a:lnTo>
                    <a:lnTo>
                      <a:pt x="222644" y="306137"/>
                    </a:lnTo>
                    <a:lnTo>
                      <a:pt x="229207" y="273642"/>
                    </a:lnTo>
                    <a:lnTo>
                      <a:pt x="247102" y="247103"/>
                    </a:lnTo>
                    <a:lnTo>
                      <a:pt x="273641" y="229208"/>
                    </a:lnTo>
                    <a:lnTo>
                      <a:pt x="306136" y="222646"/>
                    </a:lnTo>
                    <a:lnTo>
                      <a:pt x="1001904" y="222646"/>
                    </a:lnTo>
                    <a:lnTo>
                      <a:pt x="10019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632">
                  <a:latin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DDDDAF-0F4D-C238-0B1D-7D332C54D9A8}"/>
              </a:ext>
            </a:extLst>
          </p:cNvPr>
          <p:cNvSpPr txBox="1"/>
          <p:nvPr/>
        </p:nvSpPr>
        <p:spPr>
          <a:xfrm>
            <a:off x="558800" y="2189240"/>
            <a:ext cx="10879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ПОСТРОИМ БУДУЩЕЕ ВМЕСТЕ! </a:t>
            </a:r>
          </a:p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 ЛЮБОВЬЮ, ИИСИТ</a:t>
            </a:r>
            <a:r>
              <a:rPr lang="en-US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4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0D2AE9-5549-E487-4FB2-B6B9277C7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29" y="5089783"/>
            <a:ext cx="1461091" cy="1461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EE753-203B-90FE-4934-B4119EAE8D6A}"/>
              </a:ext>
            </a:extLst>
          </p:cNvPr>
          <p:cNvSpPr txBox="1"/>
          <p:nvPr/>
        </p:nvSpPr>
        <p:spPr>
          <a:xfrm>
            <a:off x="8489180" y="5513584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6179-A01C-AAB2-1717-3709891A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3CA668-12C2-D871-5331-8D7837AD4F18}"/>
              </a:ext>
            </a:extLst>
          </p:cNvPr>
          <p:cNvSpPr/>
          <p:nvPr/>
        </p:nvSpPr>
        <p:spPr>
          <a:xfrm>
            <a:off x="6157969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BD845-9491-F073-44D7-3BE6C3C3393B}"/>
              </a:ext>
            </a:extLst>
          </p:cNvPr>
          <p:cNvSpPr txBox="1"/>
          <p:nvPr/>
        </p:nvSpPr>
        <p:spPr>
          <a:xfrm>
            <a:off x="822291" y="127886"/>
            <a:ext cx="1124844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НАПРАВЛЕНИЕ: 08.03.01 – СТРОИТЕЛЬСТВО</a:t>
            </a:r>
          </a:p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Профиль: </a:t>
            </a:r>
            <a:r>
              <a:rPr lang="ru-RU" sz="2800" dirty="0" err="1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Генпланирование</a:t>
            </a:r>
            <a:r>
              <a:rPr lang="ru-RU" sz="28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, строительство и управление инфраструктурными объектами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09AE5C-38B8-1980-C9B5-D3D14D8E4CEF}"/>
              </a:ext>
            </a:extLst>
          </p:cNvPr>
          <p:cNvSpPr/>
          <p:nvPr/>
        </p:nvSpPr>
        <p:spPr>
          <a:xfrm>
            <a:off x="8871860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C74D5A-AAC3-A6A8-312B-576570FB7B92}"/>
              </a:ext>
            </a:extLst>
          </p:cNvPr>
          <p:cNvSpPr/>
          <p:nvPr/>
        </p:nvSpPr>
        <p:spPr>
          <a:xfrm>
            <a:off x="6172202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8995C9-3B22-E0A5-9B11-3BD595DCEEFF}"/>
              </a:ext>
            </a:extLst>
          </p:cNvPr>
          <p:cNvSpPr/>
          <p:nvPr/>
        </p:nvSpPr>
        <p:spPr>
          <a:xfrm>
            <a:off x="8871860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ACB77-7549-26C0-A513-1A546BD463FA}"/>
              </a:ext>
            </a:extLst>
          </p:cNvPr>
          <p:cNvSpPr txBox="1"/>
          <p:nvPr/>
        </p:nvSpPr>
        <p:spPr>
          <a:xfrm>
            <a:off x="6278880" y="-77216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Poppins" panose="00000800000000000000" pitchFamily="2" charset="0"/>
                <a:cs typeface="Poppins" panose="00000800000000000000" pitchFamily="2" charset="0"/>
              </a:rPr>
              <a:t>dsgfg</a:t>
            </a:r>
            <a:endParaRPr lang="ru-RU" dirty="0">
              <a:cs typeface="Poppins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21459-2CB9-6578-1A4E-2ACC9500FC79}"/>
              </a:ext>
            </a:extLst>
          </p:cNvPr>
          <p:cNvSpPr txBox="1"/>
          <p:nvPr/>
        </p:nvSpPr>
        <p:spPr>
          <a:xfrm>
            <a:off x="8871860" y="4214798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Присвоение квалификации: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БАКАЛАВР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A080A8A7-28A8-14EC-98F7-B4E5D0ED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6" b="97917" l="10000" r="90000">
                        <a14:foregroundMark x1="26250" y1="89861" x2="40000" y2="80972"/>
                        <a14:foregroundMark x1="25139" y1="87222" x2="29583" y2="92500"/>
                        <a14:foregroundMark x1="16528" y1="90972" x2="24167" y2="97639"/>
                        <a14:foregroundMark x1="24167" y1="97639" x2="62361" y2="95139"/>
                        <a14:foregroundMark x1="62361" y1="95139" x2="85833" y2="96250"/>
                        <a14:foregroundMark x1="47500" y1="9444" x2="66806" y2="15417"/>
                        <a14:foregroundMark x1="66806" y1="15417" x2="66806" y2="15417"/>
                        <a14:foregroundMark x1="55278" y1="6806" x2="63472" y2="13194"/>
                        <a14:foregroundMark x1="85139" y1="68333" x2="84306" y2="80556"/>
                        <a14:foregroundMark x1="39028" y1="97917" x2="79306" y2="9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425" y="5182501"/>
            <a:ext cx="930811" cy="93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678392-A13F-D675-A8AE-B5236FDE88CD}"/>
              </a:ext>
            </a:extLst>
          </p:cNvPr>
          <p:cNvSpPr txBox="1"/>
          <p:nvPr/>
        </p:nvSpPr>
        <p:spPr>
          <a:xfrm>
            <a:off x="6172202" y="1910533"/>
            <a:ext cx="235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Формат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ОЧНО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13F754-741B-2618-D115-67076ED41C78}"/>
              </a:ext>
            </a:extLst>
          </p:cNvPr>
          <p:cNvSpPr txBox="1"/>
          <p:nvPr/>
        </p:nvSpPr>
        <p:spPr>
          <a:xfrm>
            <a:off x="8869797" y="1936422"/>
            <a:ext cx="235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Срок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4 ГОДА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61E28-7763-0FA4-C5ED-0BA32BE907E8}"/>
              </a:ext>
            </a:extLst>
          </p:cNvPr>
          <p:cNvSpPr txBox="1"/>
          <p:nvPr/>
        </p:nvSpPr>
        <p:spPr>
          <a:xfrm>
            <a:off x="6280286" y="4197445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Уровень образования: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БАКАЛАВРИАТ</a:t>
            </a:r>
          </a:p>
        </p:txBody>
      </p:sp>
      <p:pic>
        <p:nvPicPr>
          <p:cNvPr id="25" name="Объект 24" descr="Документ со сплошной заливкой">
            <a:extLst>
              <a:ext uri="{FF2B5EF4-FFF2-40B4-BE49-F238E27FC236}">
                <a16:creationId xmlns:a16="http://schemas.microsoft.com/office/drawing/2014/main" id="{C9BA4491-8430-C43E-994B-2A43D5E692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3816" y="2644970"/>
            <a:ext cx="914400" cy="914400"/>
          </a:xfrm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910D618B-1BB6-5473-6D6B-CD90A1921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945" y1="29492" x2="43945" y2="29492"/>
                        <a14:foregroundMark x1="33984" y1="56641" x2="33984" y2="56641"/>
                        <a14:foregroundMark x1="57031" y1="55078" x2="57031" y2="55078"/>
                        <a14:foregroundMark x1="56250" y1="59766" x2="56250" y2="59766"/>
                        <a14:foregroundMark x1="55859" y1="68164" x2="55859" y2="68164"/>
                        <a14:foregroundMark x1="55859" y1="75781" x2="55859" y2="75781"/>
                        <a14:foregroundMark x1="42383" y1="68555" x2="42383" y2="68555"/>
                        <a14:foregroundMark x1="40234" y1="75391" x2="40234" y2="7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142" y="2522012"/>
            <a:ext cx="1292933" cy="12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cture background">
            <a:extLst>
              <a:ext uri="{FF2B5EF4-FFF2-40B4-BE49-F238E27FC236}">
                <a16:creationId xmlns:a16="http://schemas.microsoft.com/office/drawing/2014/main" id="{41452676-F700-C580-4818-2A2F3CBB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63" y="5215829"/>
            <a:ext cx="781839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бъект 30">
            <a:extLst>
              <a:ext uri="{FF2B5EF4-FFF2-40B4-BE49-F238E27FC236}">
                <a16:creationId xmlns:a16="http://schemas.microsoft.com/office/drawing/2014/main" id="{9AF62B1F-8427-FC1D-602B-94EE822F3F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44" name="Picture 20" descr="Picture background">
            <a:extLst>
              <a:ext uri="{FF2B5EF4-FFF2-40B4-BE49-F238E27FC236}">
                <a16:creationId xmlns:a16="http://schemas.microsoft.com/office/drawing/2014/main" id="{272E8D8A-0E0F-4F3A-655D-3DE861B7A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r="1624"/>
          <a:stretch/>
        </p:blipFill>
        <p:spPr bwMode="auto">
          <a:xfrm>
            <a:off x="822291" y="1825625"/>
            <a:ext cx="5181182" cy="441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2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5F79-EE42-CF67-A6AE-0C0B3A48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15">
            <a:extLst>
              <a:ext uri="{FF2B5EF4-FFF2-40B4-BE49-F238E27FC236}">
                <a16:creationId xmlns:a16="http://schemas.microsoft.com/office/drawing/2014/main" id="{CF4BF226-326D-5DAB-50A3-C1414DBF9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1716"/>
            <a:ext cx="696936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«</a:t>
            </a:r>
            <a:r>
              <a:rPr lang="ru-RU" sz="2400" dirty="0" err="1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Генпланирование</a:t>
            </a: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, строительство и управление инфраструктурными объектами» направлено на подготовку кадров  в области </a:t>
            </a:r>
            <a:r>
              <a:rPr lang="ru-RU" sz="2400" b="1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территориального планирования и зонирования, проектирования, возведения и эффективного функционирования городских и промышленных инфраструктурных комплексов</a:t>
            </a: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, включая транспортные сети, здания и сооружения различного назначения.</a:t>
            </a:r>
            <a:endParaRPr lang="ru-RU" sz="2400" dirty="0">
              <a:solidFill>
                <a:srgbClr val="1F2937"/>
              </a:solidFill>
              <a:cs typeface="Poppins" panose="000008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88A414-7518-46B6-C1C5-8107E09E8BBD}"/>
              </a:ext>
            </a:extLst>
          </p:cNvPr>
          <p:cNvSpPr txBox="1"/>
          <p:nvPr/>
        </p:nvSpPr>
        <p:spPr>
          <a:xfrm>
            <a:off x="838200" y="351583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РЕЗЮМЕ СПЕЦИАЛЬНОСТИ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89E7068-12D0-CC7C-C1FF-C3E963B6426E}"/>
              </a:ext>
            </a:extLst>
          </p:cNvPr>
          <p:cNvGrpSpPr/>
          <p:nvPr/>
        </p:nvGrpSpPr>
        <p:grpSpPr>
          <a:xfrm>
            <a:off x="8488135" y="158591"/>
            <a:ext cx="2481942" cy="1962164"/>
            <a:chOff x="8488135" y="158591"/>
            <a:chExt cx="2481942" cy="196216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22BE8F1B-5A31-70F6-F4DD-2B88AD8911E0}"/>
                </a:ext>
              </a:extLst>
            </p:cNvPr>
            <p:cNvSpPr/>
            <p:nvPr/>
          </p:nvSpPr>
          <p:spPr>
            <a:xfrm>
              <a:off x="8488135" y="158591"/>
              <a:ext cx="2481942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54" name="Picture 6" descr="Picture background">
              <a:extLst>
                <a:ext uri="{FF2B5EF4-FFF2-40B4-BE49-F238E27FC236}">
                  <a16:creationId xmlns:a16="http://schemas.microsoft.com/office/drawing/2014/main" id="{7EAB8B38-80C2-E2A1-96AC-215A8EAB40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" t="5894" r="7884" b="4967"/>
            <a:stretch/>
          </p:blipFill>
          <p:spPr bwMode="auto">
            <a:xfrm>
              <a:off x="8794182" y="241459"/>
              <a:ext cx="1831526" cy="1831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487A353-9E14-3E17-3943-51FB58A3F4C8}"/>
              </a:ext>
            </a:extLst>
          </p:cNvPr>
          <p:cNvGrpSpPr/>
          <p:nvPr/>
        </p:nvGrpSpPr>
        <p:grpSpPr>
          <a:xfrm>
            <a:off x="8488135" y="4574733"/>
            <a:ext cx="2481942" cy="1962164"/>
            <a:chOff x="8488135" y="4574733"/>
            <a:chExt cx="2481942" cy="1962164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BA2E2E51-F54F-352C-A323-EFAFDF5A9E42}"/>
                </a:ext>
              </a:extLst>
            </p:cNvPr>
            <p:cNvSpPr/>
            <p:nvPr/>
          </p:nvSpPr>
          <p:spPr>
            <a:xfrm>
              <a:off x="8488135" y="4574733"/>
              <a:ext cx="2481942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64" name="Picture 16" descr="Picture background">
              <a:extLst>
                <a:ext uri="{FF2B5EF4-FFF2-40B4-BE49-F238E27FC236}">
                  <a16:creationId xmlns:a16="http://schemas.microsoft.com/office/drawing/2014/main" id="{75327816-2D11-1E4C-FD1B-4EBC42FDE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593" y="4711220"/>
              <a:ext cx="2091026" cy="1602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F939F3D-8432-6413-B0E7-A99A258A828C}"/>
              </a:ext>
            </a:extLst>
          </p:cNvPr>
          <p:cNvGrpSpPr/>
          <p:nvPr/>
        </p:nvGrpSpPr>
        <p:grpSpPr>
          <a:xfrm>
            <a:off x="8488135" y="2306597"/>
            <a:ext cx="2481942" cy="1962164"/>
            <a:chOff x="8488135" y="2306597"/>
            <a:chExt cx="2481942" cy="1962164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1AA0ABF-CCA3-756B-E328-9977EC8AEE5E}"/>
                </a:ext>
              </a:extLst>
            </p:cNvPr>
            <p:cNvSpPr/>
            <p:nvPr/>
          </p:nvSpPr>
          <p:spPr>
            <a:xfrm>
              <a:off x="8488135" y="2306597"/>
              <a:ext cx="2481942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66" name="Picture 18" descr="Picture background">
              <a:extLst>
                <a:ext uri="{FF2B5EF4-FFF2-40B4-BE49-F238E27FC236}">
                  <a16:creationId xmlns:a16="http://schemas.microsoft.com/office/drawing/2014/main" id="{CC1129E1-2774-5E2E-C39D-C4DE86E54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3343" y="2426727"/>
              <a:ext cx="1812365" cy="1812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960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A2C0-1158-4E45-DFA1-E5EA41446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0C9EB6-FB34-A0C0-6DE5-A566028F2A28}"/>
              </a:ext>
            </a:extLst>
          </p:cNvPr>
          <p:cNvSpPr txBox="1"/>
          <p:nvPr/>
        </p:nvSpPr>
        <p:spPr>
          <a:xfrm>
            <a:off x="539263" y="207065"/>
            <a:ext cx="11248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Что такое </a:t>
            </a:r>
            <a:r>
              <a:rPr lang="ru-RU" sz="2800" b="1" spc="200" dirty="0" err="1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Генпланирование</a:t>
            </a: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, строительство и управление инфраструктурными объектами? </a:t>
            </a:r>
          </a:p>
        </p:txBody>
      </p:sp>
      <p:sp>
        <p:nvSpPr>
          <p:cNvPr id="4" name="Объект 15">
            <a:extLst>
              <a:ext uri="{FF2B5EF4-FFF2-40B4-BE49-F238E27FC236}">
                <a16:creationId xmlns:a16="http://schemas.microsoft.com/office/drawing/2014/main" id="{9728F351-A1E4-BC59-10DE-6BE84E607AE0}"/>
              </a:ext>
            </a:extLst>
          </p:cNvPr>
          <p:cNvSpPr txBox="1">
            <a:spLocks/>
          </p:cNvSpPr>
          <p:nvPr/>
        </p:nvSpPr>
        <p:spPr>
          <a:xfrm>
            <a:off x="502572" y="1051040"/>
            <a:ext cx="11248448" cy="1685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sz="18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это деятельность, направленная на комплексное планирование, организацию и реализацию мероприятий по строительству, реконструкции и эксплуатации элементов городской, промышленной и социальной инфраструктуры, обеспечивающих нормальное функционирование населенных пунктов и производственных комплексов.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0A04CCB-9816-0287-8A4C-1EFF0BC01C70}"/>
              </a:ext>
            </a:extLst>
          </p:cNvPr>
          <p:cNvGrpSpPr/>
          <p:nvPr/>
        </p:nvGrpSpPr>
        <p:grpSpPr>
          <a:xfrm>
            <a:off x="539263" y="2845020"/>
            <a:ext cx="5205047" cy="3543087"/>
            <a:chOff x="539263" y="2845020"/>
            <a:chExt cx="5205047" cy="354308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2ED33B6-1367-7035-AA26-B4A98144B25B}"/>
                </a:ext>
              </a:extLst>
            </p:cNvPr>
            <p:cNvSpPr/>
            <p:nvPr/>
          </p:nvSpPr>
          <p:spPr>
            <a:xfrm>
              <a:off x="539263" y="2845020"/>
              <a:ext cx="5205047" cy="3543087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AEA803-20D4-24F7-AB24-2CBAE97A8C24}"/>
                </a:ext>
              </a:extLst>
            </p:cNvPr>
            <p:cNvSpPr txBox="1"/>
            <p:nvPr/>
          </p:nvSpPr>
          <p:spPr>
            <a:xfrm>
              <a:off x="1567141" y="2845020"/>
              <a:ext cx="3149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УРБАНИСТИКА</a:t>
              </a:r>
              <a:endParaRPr lang="ru-RU" sz="2800" b="1" u="sng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endParaRPr>
            </a:p>
          </p:txBody>
        </p:sp>
        <p:pic>
          <p:nvPicPr>
            <p:cNvPr id="3074" name="Picture 2" descr="Picture background">
              <a:extLst>
                <a:ext uri="{FF2B5EF4-FFF2-40B4-BE49-F238E27FC236}">
                  <a16:creationId xmlns:a16="http://schemas.microsoft.com/office/drawing/2014/main" id="{27D5BDD3-2DE3-9648-4F84-17072061E6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9" r="9069"/>
            <a:stretch/>
          </p:blipFill>
          <p:spPr bwMode="auto">
            <a:xfrm>
              <a:off x="1698998" y="3394135"/>
              <a:ext cx="2885575" cy="288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28065CD-C2B9-9645-D225-5F61B8AAB284}"/>
              </a:ext>
            </a:extLst>
          </p:cNvPr>
          <p:cNvGrpSpPr/>
          <p:nvPr/>
        </p:nvGrpSpPr>
        <p:grpSpPr>
          <a:xfrm>
            <a:off x="6447692" y="2845021"/>
            <a:ext cx="5205047" cy="3543086"/>
            <a:chOff x="6447692" y="2845021"/>
            <a:chExt cx="5205047" cy="354308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C9C9D7A-7A65-7DE0-4A4E-2F99479E16A6}"/>
                </a:ext>
              </a:extLst>
            </p:cNvPr>
            <p:cNvSpPr/>
            <p:nvPr/>
          </p:nvSpPr>
          <p:spPr>
            <a:xfrm>
              <a:off x="6447692" y="2845021"/>
              <a:ext cx="5205047" cy="354308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90025E-171D-A045-F9D4-4F9DA4F8D2F5}"/>
                </a:ext>
              </a:extLst>
            </p:cNvPr>
            <p:cNvSpPr txBox="1"/>
            <p:nvPr/>
          </p:nvSpPr>
          <p:spPr>
            <a:xfrm>
              <a:off x="6526155" y="2909496"/>
              <a:ext cx="5048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ИНЖЕНЕРНАЯ ПОДГОТОВКА</a:t>
              </a:r>
              <a:endParaRPr lang="ru-RU" sz="2800" b="1" u="sng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endParaRPr>
            </a:p>
          </p:txBody>
        </p:sp>
        <p:pic>
          <p:nvPicPr>
            <p:cNvPr id="11" name="Рисунок 10" descr="Изображение выглядит как текст, в помещении, компьютерный монитор, компьют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596E90-0D4B-E683-61F2-E61C964D3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46748" y="3506944"/>
              <a:ext cx="2806934" cy="2806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606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4212C-2EEB-6D1A-291A-96D15FF99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65831B33-8F3A-3F59-85EF-9B908CA4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10" y="1674415"/>
            <a:ext cx="2966026" cy="445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33F39419-72D8-AE8A-C7E7-7BE46BA5B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94" y="650219"/>
            <a:ext cx="3819924" cy="527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одежда, Человеческое лицо, челове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D5CEB9-E27D-4B5A-D4A9-D80388C64E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1"/>
          <a:stretch/>
        </p:blipFill>
        <p:spPr>
          <a:xfrm>
            <a:off x="0" y="-7653043"/>
            <a:ext cx="78659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513EEB-715F-2C5F-9E79-F14682D318E0}"/>
              </a:ext>
            </a:extLst>
          </p:cNvPr>
          <p:cNvSpPr txBox="1"/>
          <p:nvPr/>
        </p:nvSpPr>
        <p:spPr>
          <a:xfrm>
            <a:off x="184607" y="84894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КАКИЕ ДИСЦИПЛИНЫ БУДЕМ ИЗУЧАТЬ?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42FD136-0596-ACAC-5B7C-E21209319A92}"/>
              </a:ext>
            </a:extLst>
          </p:cNvPr>
          <p:cNvGrpSpPr/>
          <p:nvPr/>
        </p:nvGrpSpPr>
        <p:grpSpPr>
          <a:xfrm>
            <a:off x="-115427" y="1635169"/>
            <a:ext cx="3449356" cy="4801507"/>
            <a:chOff x="-164009" y="737736"/>
            <a:chExt cx="3449356" cy="480150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190C39DF-C53F-06F4-1EED-C98B01F4D3E5}"/>
                </a:ext>
              </a:extLst>
            </p:cNvPr>
            <p:cNvSpPr/>
            <p:nvPr/>
          </p:nvSpPr>
          <p:spPr>
            <a:xfrm>
              <a:off x="65439" y="776982"/>
              <a:ext cx="3076346" cy="476226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67EDEB-BB08-F0BE-40FA-41CD62C26068}"/>
                </a:ext>
              </a:extLst>
            </p:cNvPr>
            <p:cNvSpPr txBox="1"/>
            <p:nvPr/>
          </p:nvSpPr>
          <p:spPr>
            <a:xfrm>
              <a:off x="-164009" y="737736"/>
              <a:ext cx="34493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Инженерная подготовка</a:t>
              </a:r>
            </a:p>
          </p:txBody>
        </p:sp>
        <p:sp>
          <p:nvSpPr>
            <p:cNvPr id="5" name="Объект 15">
              <a:extLst>
                <a:ext uri="{FF2B5EF4-FFF2-40B4-BE49-F238E27FC236}">
                  <a16:creationId xmlns:a16="http://schemas.microsoft.com/office/drawing/2014/main" id="{0CCAD953-59CB-4E8C-2D2A-FAEC1706F50F}"/>
                </a:ext>
              </a:extLst>
            </p:cNvPr>
            <p:cNvSpPr txBox="1">
              <a:spLocks/>
            </p:cNvSpPr>
            <p:nvPr/>
          </p:nvSpPr>
          <p:spPr>
            <a:xfrm>
              <a:off x="175759" y="1616725"/>
              <a:ext cx="2966026" cy="39225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Инженерная графика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Начертательная геометрия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Гидравлика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Сопротивление материалов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Техническая механика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Строительная механика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Механика грунтов 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80A85F9-E331-E6EB-662C-2B9FDEE5175A}"/>
              </a:ext>
            </a:extLst>
          </p:cNvPr>
          <p:cNvGrpSpPr/>
          <p:nvPr/>
        </p:nvGrpSpPr>
        <p:grpSpPr>
          <a:xfrm>
            <a:off x="3333929" y="650219"/>
            <a:ext cx="5048120" cy="5605418"/>
            <a:chOff x="3401735" y="798485"/>
            <a:chExt cx="5048120" cy="5605418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479583E-F8F2-8E4A-D829-9B40422AC98D}"/>
                </a:ext>
              </a:extLst>
            </p:cNvPr>
            <p:cNvSpPr/>
            <p:nvPr/>
          </p:nvSpPr>
          <p:spPr>
            <a:xfrm>
              <a:off x="4003822" y="798485"/>
              <a:ext cx="3627488" cy="56054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7CFE0E-90E9-81C6-AA06-3AAC42CD735B}"/>
                </a:ext>
              </a:extLst>
            </p:cNvPr>
            <p:cNvSpPr txBox="1"/>
            <p:nvPr/>
          </p:nvSpPr>
          <p:spPr>
            <a:xfrm>
              <a:off x="3401735" y="838892"/>
              <a:ext cx="5048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Строительство</a:t>
              </a:r>
              <a:endParaRPr lang="ru-RU" sz="2800" b="1" u="sng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endParaRPr>
            </a:p>
          </p:txBody>
        </p:sp>
        <p:sp>
          <p:nvSpPr>
            <p:cNvPr id="23" name="Объект 15">
              <a:extLst>
                <a:ext uri="{FF2B5EF4-FFF2-40B4-BE49-F238E27FC236}">
                  <a16:creationId xmlns:a16="http://schemas.microsoft.com/office/drawing/2014/main" id="{B1E3A840-352C-6323-DD0C-49504F68A940}"/>
                </a:ext>
              </a:extLst>
            </p:cNvPr>
            <p:cNvSpPr txBox="1">
              <a:spLocks/>
            </p:cNvSpPr>
            <p:nvPr/>
          </p:nvSpPr>
          <p:spPr>
            <a:xfrm>
              <a:off x="4169216" y="1402518"/>
              <a:ext cx="3513159" cy="32579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Строительные конструкции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Защитные сооружения, основания и фундаменты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Линейная инфраструктура и ее безопасность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Техническая экспертиза и обследование зданий и сооружений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Технология и организация строительного производства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Технология и организация строительства автомобильных дорог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D943647-FC35-BEDD-6504-C0162DFA9FEB}"/>
              </a:ext>
            </a:extLst>
          </p:cNvPr>
          <p:cNvGrpSpPr/>
          <p:nvPr/>
        </p:nvGrpSpPr>
        <p:grpSpPr>
          <a:xfrm>
            <a:off x="7633824" y="84894"/>
            <a:ext cx="5048120" cy="6028636"/>
            <a:chOff x="7783005" y="759311"/>
            <a:chExt cx="5048120" cy="6028636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1E8E18E-DAA5-E2BF-BEFB-573E7AD8A877}"/>
                </a:ext>
              </a:extLst>
            </p:cNvPr>
            <p:cNvSpPr/>
            <p:nvPr/>
          </p:nvSpPr>
          <p:spPr>
            <a:xfrm>
              <a:off x="8489245" y="774151"/>
              <a:ext cx="3526996" cy="599895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бъект 15">
              <a:extLst>
                <a:ext uri="{FF2B5EF4-FFF2-40B4-BE49-F238E27FC236}">
                  <a16:creationId xmlns:a16="http://schemas.microsoft.com/office/drawing/2014/main" id="{3B8DBDB7-1DF7-68D4-9DFB-4458521745DC}"/>
                </a:ext>
              </a:extLst>
            </p:cNvPr>
            <p:cNvSpPr txBox="1">
              <a:spLocks/>
            </p:cNvSpPr>
            <p:nvPr/>
          </p:nvSpPr>
          <p:spPr>
            <a:xfrm>
              <a:off x="8559761" y="1196852"/>
              <a:ext cx="3494608" cy="55910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Архитектурное проектирование 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Конструирование малых архитектурных форм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Пространственная организация территорий и градостроительное зонирование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</a:t>
              </a:r>
              <a:r>
                <a:rPr lang="ru-RU" sz="1600" dirty="0" err="1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Геоурбанистика</a:t>
              </a:r>
              <a:endParaRPr lang="ru-RU" sz="16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endParaRP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Благоустройство и дизайн территории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Водная  инфраструктура и ее устойчивость.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Зеленая инфраструктура и ее устойчивость.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1CF5B6-F2FD-3AD0-E11A-C78B5A385A6B}"/>
                </a:ext>
              </a:extLst>
            </p:cNvPr>
            <p:cNvSpPr txBox="1"/>
            <p:nvPr/>
          </p:nvSpPr>
          <p:spPr>
            <a:xfrm>
              <a:off x="7783005" y="759311"/>
              <a:ext cx="5048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2EA3D9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Урбанистика</a:t>
              </a:r>
              <a:endParaRPr lang="ru-RU" sz="2800" b="1" u="sng" dirty="0">
                <a:solidFill>
                  <a:srgbClr val="2EA3D9"/>
                </a:solidFill>
                <a:latin typeface="Poppins" panose="00000800000000000000" pitchFamily="2" charset="0"/>
                <a:cs typeface="Poppins" panose="00000800000000000000" pitchFamily="2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6A567AA3-F1E7-C57E-CF44-8BFF02260659}"/>
              </a:ext>
            </a:extLst>
          </p:cNvPr>
          <p:cNvGrpSpPr/>
          <p:nvPr/>
        </p:nvGrpSpPr>
        <p:grpSpPr>
          <a:xfrm>
            <a:off x="114021" y="6310966"/>
            <a:ext cx="11853638" cy="470166"/>
            <a:chOff x="114021" y="6264539"/>
            <a:chExt cx="11853638" cy="470166"/>
          </a:xfrm>
        </p:grpSpPr>
        <p:cxnSp>
          <p:nvCxnSpPr>
            <p:cNvPr id="35" name="Соединитель: уступ 34">
              <a:extLst>
                <a:ext uri="{FF2B5EF4-FFF2-40B4-BE49-F238E27FC236}">
                  <a16:creationId xmlns:a16="http://schemas.microsoft.com/office/drawing/2014/main" id="{33901704-66B4-68C1-50EE-F02BAE1A91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21" y="6520013"/>
              <a:ext cx="7685811" cy="214692"/>
            </a:xfrm>
            <a:prstGeom prst="bentConnector3">
              <a:avLst>
                <a:gd name="adj1" fmla="val 44527"/>
              </a:avLst>
            </a:prstGeom>
            <a:ln w="38100">
              <a:solidFill>
                <a:srgbClr val="71747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Соединитель: уступ 39">
              <a:extLst>
                <a:ext uri="{FF2B5EF4-FFF2-40B4-BE49-F238E27FC236}">
                  <a16:creationId xmlns:a16="http://schemas.microsoft.com/office/drawing/2014/main" id="{01A22D90-765E-E09F-EC91-A90F7CC581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0688" y="6264539"/>
              <a:ext cx="4176971" cy="255474"/>
            </a:xfrm>
            <a:prstGeom prst="bentConnector3">
              <a:avLst>
                <a:gd name="adj1" fmla="val 4028"/>
              </a:avLst>
            </a:prstGeom>
            <a:ln w="38100">
              <a:solidFill>
                <a:srgbClr val="71747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FB294FBE-2193-29B1-2D00-053889227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279" y="-4224043"/>
            <a:ext cx="3340380" cy="198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636B3-9A94-B492-C3C5-FDABD344C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964034-A61F-A7D9-05A6-D3DD925AFAFD}"/>
              </a:ext>
            </a:extLst>
          </p:cNvPr>
          <p:cNvSpPr/>
          <p:nvPr/>
        </p:nvSpPr>
        <p:spPr>
          <a:xfrm>
            <a:off x="573318" y="1181436"/>
            <a:ext cx="3389081" cy="254149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A2787-DE13-6180-6BC9-AB28BFD0B39C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ГДЕ БУДЕМ РАБОТАТЬ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28AE4-FA2F-D111-3BA8-F6CFAFD332F0}"/>
              </a:ext>
            </a:extLst>
          </p:cNvPr>
          <p:cNvSpPr txBox="1"/>
          <p:nvPr/>
        </p:nvSpPr>
        <p:spPr>
          <a:xfrm>
            <a:off x="3670760" y="1124237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ПРЕИМУЩЕСТВА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DF71A-D3DF-B1C8-DEC8-CB460076790F}"/>
              </a:ext>
            </a:extLst>
          </p:cNvPr>
          <p:cNvSpPr txBox="1"/>
          <p:nvPr/>
        </p:nvSpPr>
        <p:spPr>
          <a:xfrm>
            <a:off x="573317" y="1160911"/>
            <a:ext cx="3389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Государственные и муниципальные органы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8B8056-AE46-AC1F-163D-42110179ABC4}"/>
              </a:ext>
            </a:extLst>
          </p:cNvPr>
          <p:cNvSpPr/>
          <p:nvPr/>
        </p:nvSpPr>
        <p:spPr>
          <a:xfrm>
            <a:off x="573317" y="4103848"/>
            <a:ext cx="3389081" cy="254149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53B82-A6F1-00CF-4A4D-852547AF6144}"/>
              </a:ext>
            </a:extLst>
          </p:cNvPr>
          <p:cNvSpPr txBox="1"/>
          <p:nvPr/>
        </p:nvSpPr>
        <p:spPr>
          <a:xfrm>
            <a:off x="573315" y="4103848"/>
            <a:ext cx="3389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Проектные и строительные компании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71AA276-3A23-A688-391C-DD46B5F18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95703" l="10000" r="90000">
                        <a14:foregroundMark x1="59565" y1="8203" x2="59565" y2="8203"/>
                        <a14:foregroundMark x1="49783" y1="4688" x2="49565" y2="7422"/>
                        <a14:foregroundMark x1="63696" y1="95703" x2="63696" y2="9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26" y="2445127"/>
            <a:ext cx="2022061" cy="11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2A57F131-F688-EADB-3032-B81D6BCF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09" y="5313056"/>
            <a:ext cx="1313694" cy="127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бъект 15">
            <a:extLst>
              <a:ext uri="{FF2B5EF4-FFF2-40B4-BE49-F238E27FC236}">
                <a16:creationId xmlns:a16="http://schemas.microsoft.com/office/drawing/2014/main" id="{724F3853-1A31-ED2D-1C78-02C4E3D50961}"/>
              </a:ext>
            </a:extLst>
          </p:cNvPr>
          <p:cNvSpPr txBox="1">
            <a:spLocks/>
          </p:cNvSpPr>
          <p:nvPr/>
        </p:nvSpPr>
        <p:spPr>
          <a:xfrm>
            <a:off x="4316579" y="1860881"/>
            <a:ext cx="7532705" cy="3984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Выпускники получают уникальные компетенции в области пространственного планирования, разработки генеральных планов городов, организации строительства объектов инфраструктуры и контроля над реализацией проектов.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Градостроители нужны везде, где развиваются города и регионы.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Получив образование по этому направлению, ты сможешь внести вклад в развитие страны и реализовать себя в динамично развивающейся сфере!</a:t>
            </a:r>
          </a:p>
        </p:txBody>
      </p:sp>
    </p:spTree>
    <p:extLst>
      <p:ext uri="{BB962C8B-B14F-4D97-AF65-F5344CB8AC3E}">
        <p14:creationId xmlns:p14="http://schemas.microsoft.com/office/powerpoint/2010/main" val="24374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9E716-2FFF-938A-B3FA-1456F6B6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CF904-285D-2BB3-8A1F-7CAFDAF85702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НАШИ ПАРТНЁРЫ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E7515C-D9BE-B561-2158-FF7E6A7B4CEF}"/>
              </a:ext>
            </a:extLst>
          </p:cNvPr>
          <p:cNvSpPr>
            <a:spLocks/>
          </p:cNvSpPr>
          <p:nvPr/>
        </p:nvSpPr>
        <p:spPr>
          <a:xfrm>
            <a:off x="884331" y="1083252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67DAC1-2D3D-3F8D-F96B-7D88723F1785}"/>
              </a:ext>
            </a:extLst>
          </p:cNvPr>
          <p:cNvSpPr>
            <a:spLocks/>
          </p:cNvSpPr>
          <p:nvPr/>
        </p:nvSpPr>
        <p:spPr>
          <a:xfrm>
            <a:off x="3528187" y="1083252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3B9C31-FDE4-DC88-EF90-DC726C6D6B41}"/>
              </a:ext>
            </a:extLst>
          </p:cNvPr>
          <p:cNvSpPr>
            <a:spLocks/>
          </p:cNvSpPr>
          <p:nvPr/>
        </p:nvSpPr>
        <p:spPr>
          <a:xfrm>
            <a:off x="6225383" y="1083252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176224-92BC-4575-BAC7-62927D73A234}"/>
              </a:ext>
            </a:extLst>
          </p:cNvPr>
          <p:cNvSpPr>
            <a:spLocks/>
          </p:cNvSpPr>
          <p:nvPr/>
        </p:nvSpPr>
        <p:spPr>
          <a:xfrm>
            <a:off x="8977442" y="1083252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F4B4AA-6549-6B71-0B41-107923A43DEC}"/>
              </a:ext>
            </a:extLst>
          </p:cNvPr>
          <p:cNvSpPr>
            <a:spLocks/>
          </p:cNvSpPr>
          <p:nvPr/>
        </p:nvSpPr>
        <p:spPr>
          <a:xfrm>
            <a:off x="884331" y="3028302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4C78F6-B5B0-C213-5578-4E49EDE17BB1}"/>
              </a:ext>
            </a:extLst>
          </p:cNvPr>
          <p:cNvSpPr>
            <a:spLocks/>
          </p:cNvSpPr>
          <p:nvPr/>
        </p:nvSpPr>
        <p:spPr>
          <a:xfrm>
            <a:off x="3528187" y="3028302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DACA756-4CCD-69A5-146A-441CCFB8B647}"/>
              </a:ext>
            </a:extLst>
          </p:cNvPr>
          <p:cNvSpPr>
            <a:spLocks/>
          </p:cNvSpPr>
          <p:nvPr/>
        </p:nvSpPr>
        <p:spPr>
          <a:xfrm>
            <a:off x="6225383" y="3028302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4383733-1840-158C-D78D-9DD986963A80}"/>
              </a:ext>
            </a:extLst>
          </p:cNvPr>
          <p:cNvSpPr>
            <a:spLocks/>
          </p:cNvSpPr>
          <p:nvPr/>
        </p:nvSpPr>
        <p:spPr>
          <a:xfrm>
            <a:off x="8977442" y="3028302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448152C-BC65-290A-C899-F98391B9DFF4}"/>
              </a:ext>
            </a:extLst>
          </p:cNvPr>
          <p:cNvSpPr>
            <a:spLocks/>
          </p:cNvSpPr>
          <p:nvPr/>
        </p:nvSpPr>
        <p:spPr>
          <a:xfrm>
            <a:off x="2118644" y="4815656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BE32399-0087-F576-03E3-D63657C51422}"/>
              </a:ext>
            </a:extLst>
          </p:cNvPr>
          <p:cNvSpPr>
            <a:spLocks/>
          </p:cNvSpPr>
          <p:nvPr/>
        </p:nvSpPr>
        <p:spPr>
          <a:xfrm>
            <a:off x="4762500" y="4815656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43E78FB-488C-1CD0-B690-81D66F4ED42E}"/>
              </a:ext>
            </a:extLst>
          </p:cNvPr>
          <p:cNvSpPr>
            <a:spLocks/>
          </p:cNvSpPr>
          <p:nvPr/>
        </p:nvSpPr>
        <p:spPr>
          <a:xfrm>
            <a:off x="7459696" y="4815656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lum contrast="10000"/>
          </a:blip>
          <a:srcRect l="23406" t="35539" r="41997" b="40174"/>
          <a:stretch>
            <a:fillRect/>
          </a:stretch>
        </p:blipFill>
        <p:spPr bwMode="auto">
          <a:xfrm>
            <a:off x="6390768" y="1402979"/>
            <a:ext cx="1992630" cy="7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>
            <a:lum contrast="10000"/>
          </a:blip>
          <a:srcRect l="15136" t="41176" r="62017" b="43552"/>
          <a:stretch/>
        </p:blipFill>
        <p:spPr bwMode="auto">
          <a:xfrm>
            <a:off x="4991149" y="5097967"/>
            <a:ext cx="1866104" cy="95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/>
          <a:srcRect l="18714" t="11520" r="63231" b="70098"/>
          <a:stretch>
            <a:fillRect/>
          </a:stretch>
        </p:blipFill>
        <p:spPr bwMode="auto">
          <a:xfrm>
            <a:off x="1122406" y="1220731"/>
            <a:ext cx="1911666" cy="11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5"/>
          <a:srcRect l="18990" t="8578" r="60073" b="81066"/>
          <a:stretch>
            <a:fillRect/>
          </a:stretch>
        </p:blipFill>
        <p:spPr bwMode="auto">
          <a:xfrm>
            <a:off x="9122190" y="1442127"/>
            <a:ext cx="2060823" cy="70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6" cstate="print">
            <a:lum contrast="20000"/>
          </a:blip>
          <a:srcRect l="23682" t="33333" r="43649" b="37255"/>
          <a:stretch>
            <a:fillRect/>
          </a:stretch>
        </p:blipFill>
        <p:spPr bwMode="auto">
          <a:xfrm>
            <a:off x="2335919" y="5058577"/>
            <a:ext cx="1882938" cy="95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7" cstate="print">
            <a:lum contrast="10000"/>
          </a:blip>
          <a:srcRect l="26719" t="10294" r="26397" b="6830"/>
          <a:stretch>
            <a:fillRect/>
          </a:stretch>
        </p:blipFill>
        <p:spPr bwMode="auto">
          <a:xfrm>
            <a:off x="6752770" y="3187702"/>
            <a:ext cx="1268627" cy="11121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8" cstate="print">
            <a:lum contrast="10000"/>
          </a:blip>
          <a:srcRect l="45487" t="54902" r="28458" b="23775"/>
          <a:stretch>
            <a:fillRect/>
          </a:stretch>
        </p:blipFill>
        <p:spPr bwMode="auto">
          <a:xfrm>
            <a:off x="3723701" y="1322344"/>
            <a:ext cx="2089114" cy="96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9" cstate="print">
            <a:lum contrast="10000"/>
          </a:blip>
          <a:srcRect l="10686" t="15579" r="28041" b="15789"/>
          <a:stretch>
            <a:fillRect/>
          </a:stretch>
        </p:blipFill>
        <p:spPr bwMode="auto">
          <a:xfrm>
            <a:off x="9169120" y="3172563"/>
            <a:ext cx="1966961" cy="120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/>
          <p:nvPr/>
        </p:nvPicPr>
        <p:blipFill>
          <a:blip r:embed="rId10" cstate="print">
            <a:lum contrast="10000"/>
          </a:blip>
          <a:srcRect l="16007" t="10952" r="33987" b="14275"/>
          <a:stretch>
            <a:fillRect/>
          </a:stretch>
        </p:blipFill>
        <p:spPr bwMode="auto">
          <a:xfrm>
            <a:off x="4166512" y="3193725"/>
            <a:ext cx="1120031" cy="119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11">
            <a:lum contrast="20000"/>
          </a:blip>
          <a:srcRect l="20423" t="7381" r="69324" b="85238"/>
          <a:stretch>
            <a:fillRect/>
          </a:stretch>
        </p:blipFill>
        <p:spPr bwMode="auto">
          <a:xfrm>
            <a:off x="1008987" y="3309352"/>
            <a:ext cx="2138504" cy="84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EE5D4C6-3018-6311-0DB7-3F87AA6CD314}"/>
              </a:ext>
            </a:extLst>
          </p:cNvPr>
          <p:cNvGrpSpPr/>
          <p:nvPr/>
        </p:nvGrpSpPr>
        <p:grpSpPr>
          <a:xfrm>
            <a:off x="7530778" y="5039429"/>
            <a:ext cx="2310977" cy="1038513"/>
            <a:chOff x="7410457" y="5129182"/>
            <a:chExt cx="2310977" cy="1038513"/>
          </a:xfrm>
        </p:grpSpPr>
        <p:pic>
          <p:nvPicPr>
            <p:cNvPr id="12" name="Рисунок 11"/>
            <p:cNvPicPr/>
            <p:nvPr/>
          </p:nvPicPr>
          <p:blipFill>
            <a:blip r:embed="rId12" cstate="print"/>
            <a:srcRect l="24649" t="18137" r="57427" b="37990"/>
            <a:stretch>
              <a:fillRect/>
            </a:stretch>
          </p:blipFill>
          <p:spPr bwMode="auto">
            <a:xfrm>
              <a:off x="7410457" y="5129182"/>
              <a:ext cx="754047" cy="103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083110F-51F1-4E02-661F-309566233938}"/>
                </a:ext>
              </a:extLst>
            </p:cNvPr>
            <p:cNvSpPr txBox="1"/>
            <p:nvPr/>
          </p:nvSpPr>
          <p:spPr>
            <a:xfrm>
              <a:off x="7992808" y="5310856"/>
              <a:ext cx="17286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Poppins" panose="00000800000000000000" pitchFamily="2" charset="0"/>
                  <a:cs typeface="Poppins" panose="00000800000000000000" pitchFamily="2" charset="0"/>
                </a:rPr>
                <a:t>СПЕЦИАЛИЗИРОВАННЫЙ ЗАСТРОЙЩИК СТРОИТЕЛЬНОЕ УПРАВЛЕНИЕ №5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828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33A3-AAA8-CCF9-7B55-7C53E5D2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BDA2BC-3265-C2B7-2D4F-C93F426DD8DF}"/>
              </a:ext>
            </a:extLst>
          </p:cNvPr>
          <p:cNvSpPr txBox="1"/>
          <p:nvPr/>
        </p:nvSpPr>
        <p:spPr>
          <a:xfrm>
            <a:off x="203657" y="231368"/>
            <a:ext cx="571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 К НАМ ПОСТУПИТЬ?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E79925-59DE-8773-0F08-80F580AC71C8}"/>
              </a:ext>
            </a:extLst>
          </p:cNvPr>
          <p:cNvGrpSpPr/>
          <p:nvPr/>
        </p:nvGrpSpPr>
        <p:grpSpPr>
          <a:xfrm>
            <a:off x="547688" y="2866376"/>
            <a:ext cx="3299633" cy="1962164"/>
            <a:chOff x="446088" y="2507019"/>
            <a:chExt cx="3299633" cy="1962164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27A25B01-1BBC-3968-C579-A2C6FA27D00A}"/>
                </a:ext>
              </a:extLst>
            </p:cNvPr>
            <p:cNvSpPr/>
            <p:nvPr/>
          </p:nvSpPr>
          <p:spPr>
            <a:xfrm>
              <a:off x="47325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F41A96-A811-566C-F3A8-09C49DC3327D}"/>
                </a:ext>
              </a:extLst>
            </p:cNvPr>
            <p:cNvSpPr txBox="1"/>
            <p:nvPr/>
          </p:nvSpPr>
          <p:spPr>
            <a:xfrm>
              <a:off x="446088" y="3011047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Профильная математика</a:t>
              </a:r>
            </a:p>
          </p:txBody>
        </p:sp>
        <p:pic>
          <p:nvPicPr>
            <p:cNvPr id="3074" name="Picture 2" descr="Picture background">
              <a:extLst>
                <a:ext uri="{FF2B5EF4-FFF2-40B4-BE49-F238E27FC236}">
                  <a16:creationId xmlns:a16="http://schemas.microsoft.com/office/drawing/2014/main" id="{2E75A772-0012-1C36-2743-F766F1A8D7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68"/>
            <a:stretch/>
          </p:blipFill>
          <p:spPr bwMode="auto">
            <a:xfrm>
              <a:off x="2816241" y="3104639"/>
              <a:ext cx="877553" cy="84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ED6F58C-E950-8C80-1FF8-5B6C63B2233B}"/>
              </a:ext>
            </a:extLst>
          </p:cNvPr>
          <p:cNvGrpSpPr/>
          <p:nvPr/>
        </p:nvGrpSpPr>
        <p:grpSpPr>
          <a:xfrm>
            <a:off x="4556993" y="2866376"/>
            <a:ext cx="3272468" cy="1962164"/>
            <a:chOff x="4455393" y="2507019"/>
            <a:chExt cx="3272468" cy="196216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B8BB54D-556A-FC35-5470-EE1F6B9E3513}"/>
                </a:ext>
              </a:extLst>
            </p:cNvPr>
            <p:cNvSpPr/>
            <p:nvPr/>
          </p:nvSpPr>
          <p:spPr>
            <a:xfrm>
              <a:off x="445539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59CE3E-2DB5-2944-612D-6C3F06087099}"/>
                </a:ext>
              </a:extLst>
            </p:cNvPr>
            <p:cNvSpPr txBox="1"/>
            <p:nvPr/>
          </p:nvSpPr>
          <p:spPr>
            <a:xfrm>
              <a:off x="4473036" y="2795602"/>
              <a:ext cx="246770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Физика / Информатика и ИКТ</a:t>
              </a:r>
            </a:p>
          </p:txBody>
        </p:sp>
        <p:pic>
          <p:nvPicPr>
            <p:cNvPr id="3076" name="Picture 4" descr="Picture background">
              <a:extLst>
                <a:ext uri="{FF2B5EF4-FFF2-40B4-BE49-F238E27FC236}">
                  <a16:creationId xmlns:a16="http://schemas.microsoft.com/office/drawing/2014/main" id="{BBDCDD8B-AD89-DC7A-F4D2-AA45892546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28"/>
            <a:stretch/>
          </p:blipFill>
          <p:spPr bwMode="auto">
            <a:xfrm flipH="1">
              <a:off x="6928239" y="3023189"/>
              <a:ext cx="668409" cy="869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30FED26-090A-D713-5E07-ACF9D963F05A}"/>
              </a:ext>
            </a:extLst>
          </p:cNvPr>
          <p:cNvGrpSpPr/>
          <p:nvPr/>
        </p:nvGrpSpPr>
        <p:grpSpPr>
          <a:xfrm>
            <a:off x="8384035" y="2866376"/>
            <a:ext cx="3436312" cy="1962164"/>
            <a:chOff x="8273689" y="2447918"/>
            <a:chExt cx="3436312" cy="196216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A89135FD-26E4-5ABB-8478-4EA13490FA56}"/>
                </a:ext>
              </a:extLst>
            </p:cNvPr>
            <p:cNvSpPr/>
            <p:nvPr/>
          </p:nvSpPr>
          <p:spPr>
            <a:xfrm>
              <a:off x="8437533" y="2447918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F3819A-5BD9-28B3-0914-89C5D9156647}"/>
                </a:ext>
              </a:extLst>
            </p:cNvPr>
            <p:cNvSpPr txBox="1"/>
            <p:nvPr/>
          </p:nvSpPr>
          <p:spPr>
            <a:xfrm>
              <a:off x="8273689" y="2980696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Русский язык</a:t>
              </a:r>
            </a:p>
          </p:txBody>
        </p:sp>
        <p:pic>
          <p:nvPicPr>
            <p:cNvPr id="3078" name="Picture 6" descr="Picture background">
              <a:extLst>
                <a:ext uri="{FF2B5EF4-FFF2-40B4-BE49-F238E27FC236}">
                  <a16:creationId xmlns:a16="http://schemas.microsoft.com/office/drawing/2014/main" id="{4B3D5404-B6BB-8FFB-5A99-D93FC1AB8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76" b="90000" l="8148" r="96852">
                          <a14:foregroundMark x1="86852" y1="10233" x2="86852" y2="10233"/>
                          <a14:foregroundMark x1="89630" y1="12558" x2="89352" y2="18837"/>
                          <a14:foregroundMark x1="87778" y1="19845" x2="93611" y2="8140"/>
                          <a14:foregroundMark x1="93611" y1="8140" x2="94630" y2="7287"/>
                          <a14:foregroundMark x1="96852" y1="8140" x2="94630" y2="11473"/>
                          <a14:foregroundMark x1="95648" y1="4961" x2="96204" y2="3953"/>
                          <a14:foregroundMark x1="13796" y1="65349" x2="8148" y2="65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211" y="2795602"/>
              <a:ext cx="1095776" cy="130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8FC64B7-9362-EC5D-7F8D-1955B56A52F3}"/>
              </a:ext>
            </a:extLst>
          </p:cNvPr>
          <p:cNvSpPr txBox="1"/>
          <p:nvPr/>
        </p:nvSpPr>
        <p:spPr>
          <a:xfrm>
            <a:off x="547688" y="1829149"/>
            <a:ext cx="10272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 РЕЗУЛЬТАТАМ ЕГЭ</a:t>
            </a:r>
          </a:p>
        </p:txBody>
      </p:sp>
    </p:spTree>
    <p:extLst>
      <p:ext uri="{BB962C8B-B14F-4D97-AF65-F5344CB8AC3E}">
        <p14:creationId xmlns:p14="http://schemas.microsoft.com/office/powerpoint/2010/main" val="189121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33A3-AAA8-CCF9-7B55-7C53E5D2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CF52B3-F4B4-F6FF-A4D3-37F54D8577C5}"/>
              </a:ext>
            </a:extLst>
          </p:cNvPr>
          <p:cNvSpPr txBox="1"/>
          <p:nvPr/>
        </p:nvSpPr>
        <p:spPr>
          <a:xfrm>
            <a:off x="438119" y="231286"/>
            <a:ext cx="571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 К НАМ ПОСТУПИТЬ?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5621B4-71CF-9922-726B-E7B57378F115}"/>
              </a:ext>
            </a:extLst>
          </p:cNvPr>
          <p:cNvGrpSpPr/>
          <p:nvPr/>
        </p:nvGrpSpPr>
        <p:grpSpPr>
          <a:xfrm>
            <a:off x="8274466" y="3057518"/>
            <a:ext cx="3436312" cy="1962164"/>
            <a:chOff x="8273689" y="2447918"/>
            <a:chExt cx="3436312" cy="1962164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BD2C412-5C45-AC0C-F2AD-008B41CEE41E}"/>
                </a:ext>
              </a:extLst>
            </p:cNvPr>
            <p:cNvSpPr/>
            <p:nvPr/>
          </p:nvSpPr>
          <p:spPr>
            <a:xfrm>
              <a:off x="8437533" y="2447918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810BF6-4030-F648-7192-DDD853E3ED2D}"/>
                </a:ext>
              </a:extLst>
            </p:cNvPr>
            <p:cNvSpPr txBox="1"/>
            <p:nvPr/>
          </p:nvSpPr>
          <p:spPr>
            <a:xfrm>
              <a:off x="8273689" y="2980696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Русский язык</a:t>
              </a:r>
            </a:p>
          </p:txBody>
        </p:sp>
        <p:pic>
          <p:nvPicPr>
            <p:cNvPr id="20" name="Picture 6" descr="Picture background">
              <a:extLst>
                <a:ext uri="{FF2B5EF4-FFF2-40B4-BE49-F238E27FC236}">
                  <a16:creationId xmlns:a16="http://schemas.microsoft.com/office/drawing/2014/main" id="{ABDF263A-846F-A947-420F-CEC149C50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76" b="90000" l="8148" r="96852">
                          <a14:foregroundMark x1="86852" y1="10233" x2="86852" y2="10233"/>
                          <a14:foregroundMark x1="89630" y1="12558" x2="89352" y2="18837"/>
                          <a14:foregroundMark x1="87778" y1="19845" x2="93611" y2="8140"/>
                          <a14:foregroundMark x1="93611" y1="8140" x2="94630" y2="7287"/>
                          <a14:foregroundMark x1="96852" y1="8140" x2="94630" y2="11473"/>
                          <a14:foregroundMark x1="95648" y1="4961" x2="96204" y2="3953"/>
                          <a14:foregroundMark x1="13796" y1="65349" x2="8148" y2="65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211" y="2795602"/>
              <a:ext cx="1095776" cy="130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FA879D7-7098-1638-7C0E-005332A6FF9B}"/>
              </a:ext>
            </a:extLst>
          </p:cNvPr>
          <p:cNvSpPr txBox="1"/>
          <p:nvPr/>
        </p:nvSpPr>
        <p:spPr>
          <a:xfrm>
            <a:off x="468342" y="1677353"/>
            <a:ext cx="10272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 БАЗЕ СРЕДНЕГО ПРОФЕССИОНАЛЬНОГО ОБРАЗОВАНИЯ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89F036-3B8C-5141-1EBA-5B7AB7678806}"/>
              </a:ext>
            </a:extLst>
          </p:cNvPr>
          <p:cNvSpPr/>
          <p:nvPr/>
        </p:nvSpPr>
        <p:spPr>
          <a:xfrm>
            <a:off x="465284" y="3057518"/>
            <a:ext cx="3272468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7F54F-9D81-30F3-9970-44745DAC1A06}"/>
              </a:ext>
            </a:extLst>
          </p:cNvPr>
          <p:cNvSpPr/>
          <p:nvPr/>
        </p:nvSpPr>
        <p:spPr>
          <a:xfrm>
            <a:off x="4447424" y="3057518"/>
            <a:ext cx="3272468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F521E8BE-9A93-2FAE-1B9D-B35B8E5A6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8"/>
          <a:stretch/>
        </p:blipFill>
        <p:spPr bwMode="auto">
          <a:xfrm>
            <a:off x="6702088" y="3644503"/>
            <a:ext cx="877553" cy="84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 background">
            <a:extLst>
              <a:ext uri="{FF2B5EF4-FFF2-40B4-BE49-F238E27FC236}">
                <a16:creationId xmlns:a16="http://schemas.microsoft.com/office/drawing/2014/main" id="{6CEDFDC1-49CA-72A9-4A68-754F91A60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19" y="3560390"/>
            <a:ext cx="854185" cy="103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1A8C10-AEEF-69E0-3129-30ED6548A700}"/>
              </a:ext>
            </a:extLst>
          </p:cNvPr>
          <p:cNvSpPr txBox="1"/>
          <p:nvPr/>
        </p:nvSpPr>
        <p:spPr>
          <a:xfrm>
            <a:off x="4379548" y="3769342"/>
            <a:ext cx="235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>
                <a:latin typeface="Poppins" panose="00000800000000000000" pitchFamily="2" charset="0"/>
                <a:cs typeface="Poppins" panose="00000800000000000000" pitchFamily="2" charset="0"/>
              </a:rPr>
              <a:t>Математика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4900A-8128-E305-4F90-98DC6AC19255}"/>
              </a:ext>
            </a:extLst>
          </p:cNvPr>
          <p:cNvSpPr txBox="1"/>
          <p:nvPr/>
        </p:nvSpPr>
        <p:spPr>
          <a:xfrm>
            <a:off x="365389" y="3641659"/>
            <a:ext cx="2359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>
                <a:latin typeface="Poppins" panose="00000800000000000000" pitchFamily="2" charset="0"/>
                <a:cs typeface="Poppins" panose="00000800000000000000" pitchFamily="2" charset="0"/>
              </a:rPr>
              <a:t>Основы геодезии</a:t>
            </a:r>
          </a:p>
        </p:txBody>
      </p:sp>
    </p:spTree>
    <p:extLst>
      <p:ext uri="{BB962C8B-B14F-4D97-AF65-F5344CB8AC3E}">
        <p14:creationId xmlns:p14="http://schemas.microsoft.com/office/powerpoint/2010/main" val="1214813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1413</TotalTime>
  <Words>366</Words>
  <Application>Microsoft Office PowerPoint</Application>
  <PresentationFormat>Широкоэкранный</PresentationFormat>
  <Paragraphs>72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Courier New</vt:lpstr>
      <vt:lpstr>Poppins</vt:lpstr>
      <vt:lpstr>Poppins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Буданова Екатерина Сергеевна</dc:creator>
  <cp:lastModifiedBy>Кристина Куликова</cp:lastModifiedBy>
  <cp:revision>110</cp:revision>
  <dcterms:created xsi:type="dcterms:W3CDTF">2024-02-03T15:39:21Z</dcterms:created>
  <dcterms:modified xsi:type="dcterms:W3CDTF">2026-02-22T19:06:15Z</dcterms:modified>
</cp:coreProperties>
</file>