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79" r:id="rId2"/>
    <p:sldId id="280" r:id="rId3"/>
    <p:sldId id="281" r:id="rId4"/>
    <p:sldId id="259" r:id="rId5"/>
    <p:sldId id="282" r:id="rId6"/>
    <p:sldId id="262" r:id="rId7"/>
    <p:sldId id="264" r:id="rId8"/>
    <p:sldId id="265" r:id="rId9"/>
    <p:sldId id="268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200"/>
    <a:srgbClr val="71747B"/>
    <a:srgbClr val="2EA3D9"/>
    <a:srgbClr val="1F2937"/>
    <a:srgbClr val="0B4F8C"/>
    <a:srgbClr val="E6EEF6"/>
    <a:srgbClr val="0A41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6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E45FE-78AE-0AFC-B7A1-4768B4B3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DF3CF9-A6D0-A547-F569-82DE46CD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235B0-EA36-8D9C-14A1-AC97604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38FF-4907-D71C-CB3D-5EAFD78E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5C04C-737E-FF98-38B8-8468E4A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5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9282-0D6B-716B-26C4-A078EA2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1AABA-A635-C454-87C7-D1B318D1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63612-6E37-B861-5106-24BAA794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5BECE-642D-9EF6-E7FB-DDAAC441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7A8DB-DA63-A4BD-5BE8-1CA198F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83CEEB-A6AF-F9F7-C7AE-62EE87EF9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A8E35-A51A-E868-A9C8-95B92245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6126-7F3B-552E-4797-E7D367F5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342BF-7945-231F-BC3F-EB35DE17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7142A-A5C1-CB3B-CF6C-C5A2D9B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ACAF2F8D-347F-4E9E-9F31-FFC699DFB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85AD0AB-6595-4853-9F48-FA573AB44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70C13-B0BD-44C2-BD40-3E34B71AF292}" type="datetimeFigureOut">
              <a:rPr lang="en-US"/>
              <a:pPr>
                <a:defRPr/>
              </a:pPr>
              <a:t>2/22/2026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2C4E2FD5-4183-4925-8BE1-CF1F4D1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6E9EA5-FC9C-48A7-89E1-B762E1C21547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7795AB4-2F0D-4C8A-A0E3-5E68BBD4D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4A2C-310D-79C4-4808-84B88A02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6E403-14FA-AC5E-ADB3-127929C7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884329-E59D-9537-C7D9-7150C7B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65C66-EDC0-3FB5-60E0-AE104F2F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1255D-1297-B741-4A51-10E798F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C7D3C-5AE5-E23D-2C12-91F542AC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AA18F-E4CC-FF4C-617E-089868F7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20CED-7190-1012-F169-70716D6C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07CA-575F-AFE6-B9D3-1E5BA3FC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49D13-7D59-F521-54A4-92AE714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DD44A-7046-60AA-7913-7D483D6E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BAEFE-B88E-811B-3818-08F7C821D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5ED48-AA7A-FEA8-14BD-329D4DC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92A89-D21C-BA0F-3B7D-75B6323B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173CD-688B-8176-9EF5-A98D39B7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DC398-C573-EEF5-B616-EA216310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90BB-D5A8-58F4-C3F4-CB28707F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A1D08-C12D-017E-C744-675456F1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2F319-FE91-9395-49B2-CF1BDE9F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B071D-BAE2-9B03-D58B-CA4D8CDC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17595-ED15-0B80-ABBF-246B604AC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C8307-7271-D160-A063-191B552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5C49A5-3000-86AA-1C2F-A71C6541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0BA08-A8DC-08CE-3AA0-F72697C7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6AF0D-DD72-6E0A-EB0E-AD4A137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36FB6-0154-7D6E-CC37-255C44AB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1D90A-345E-E05E-7107-0911A17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29CBA-B949-A01B-5275-017C612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0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04A9C-6F6A-D064-00E1-1EA462BB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F0049-FEE5-3D90-F36E-8EC2D517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792B-3008-07D0-68A8-B96A7C0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C9A2-462C-DD55-2583-49D16AE5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D907C-F2CE-2640-5EA7-53B6A40A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2F15-C3C3-9BCF-0BDC-467CDA9D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A44A2-CB23-FA7E-3A1B-73D8F81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B97A99-CD39-2106-4912-1948177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711D8-021A-8FB1-6F50-7EA00457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1A61-B1F8-1063-A771-DB86EEE5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460234-9509-B22C-E3E0-FFE8B183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E7D30-3013-648C-B12E-E49A3EC9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12623-896C-E74D-7E0B-1D160338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8DA0F-EE95-A849-483D-0F73D8A4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01FF4-F7AE-B167-5219-1222332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C9362-0D64-4070-7AE5-9BCBF33C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E9B1B-2FE8-851C-0155-58D76CFB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8CAC8-4E4B-90F5-EC10-31909C753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3F116-C3E7-1843-18EE-B6E7FBC58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1FD1A-16BE-FCEE-EA41-965B5DBB7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02FDE69A-07B0-A54B-9B8B-D4274A021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265D640-0702-B5A8-A4EA-24E9103A3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2691" r="6961" b="2361"/>
          <a:stretch/>
        </p:blipFill>
        <p:spPr bwMode="auto">
          <a:xfrm>
            <a:off x="-79618" y="0"/>
            <a:ext cx="12271617" cy="695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4E776-AD25-8840-745F-4854F91ED022}"/>
              </a:ext>
            </a:extLst>
          </p:cNvPr>
          <p:cNvSpPr/>
          <p:nvPr/>
        </p:nvSpPr>
        <p:spPr>
          <a:xfrm>
            <a:off x="-79617" y="-100784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148" name="Группа 1">
            <a:extLst>
              <a:ext uri="{FF2B5EF4-FFF2-40B4-BE49-F238E27FC236}">
                <a16:creationId xmlns:a16="http://schemas.microsoft.com/office/drawing/2014/main" id="{0BDF98F4-3D23-400E-A9D0-816D290CD878}"/>
              </a:ext>
            </a:extLst>
          </p:cNvPr>
          <p:cNvGrpSpPr>
            <a:grpSpLocks/>
          </p:cNvGrpSpPr>
          <p:nvPr/>
        </p:nvGrpSpPr>
        <p:grpSpPr bwMode="auto">
          <a:xfrm>
            <a:off x="8783760" y="3736732"/>
            <a:ext cx="3005773" cy="922749"/>
            <a:chOff x="1423988" y="1036638"/>
            <a:chExt cx="3314700" cy="1017587"/>
          </a:xfrm>
        </p:grpSpPr>
        <p:sp>
          <p:nvSpPr>
            <p:cNvPr id="6150" name="object 5">
              <a:extLst>
                <a:ext uri="{FF2B5EF4-FFF2-40B4-BE49-F238E27FC236}">
                  <a16:creationId xmlns:a16="http://schemas.microsoft.com/office/drawing/2014/main" id="{8B674EC7-B665-4AB1-A001-80861ED7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 sz="1632"/>
            </a:p>
          </p:txBody>
        </p:sp>
        <p:sp>
          <p:nvSpPr>
            <p:cNvPr id="6151" name="object 6">
              <a:extLst>
                <a:ext uri="{FF2B5EF4-FFF2-40B4-BE49-F238E27FC236}">
                  <a16:creationId xmlns:a16="http://schemas.microsoft.com/office/drawing/2014/main" id="{3EFE5B1C-2E99-421E-8856-D1261E39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5765 h 222885"/>
                <a:gd name="T6" fmla="*/ 317826 w 612775"/>
                <a:gd name="T7" fmla="*/ 215765 h 222885"/>
                <a:gd name="T8" fmla="*/ 369176 w 612775"/>
                <a:gd name="T9" fmla="*/ 211595 h 222885"/>
                <a:gd name="T10" fmla="*/ 417767 w 612775"/>
                <a:gd name="T11" fmla="*/ 199539 h 222885"/>
                <a:gd name="T12" fmla="*/ 462900 w 612775"/>
                <a:gd name="T13" fmla="*/ 180285 h 222885"/>
                <a:gd name="T14" fmla="*/ 503877 w 612775"/>
                <a:gd name="T15" fmla="*/ 154517 h 222885"/>
                <a:gd name="T16" fmla="*/ 540001 w 612775"/>
                <a:gd name="T17" fmla="*/ 122921 h 222885"/>
                <a:gd name="T18" fmla="*/ 570574 w 612775"/>
                <a:gd name="T19" fmla="*/ 86177 h 222885"/>
                <a:gd name="T20" fmla="*/ 594897 w 612775"/>
                <a:gd name="T21" fmla="*/ 4497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  <p:sp>
          <p:nvSpPr>
            <p:cNvPr id="6152" name="object 7">
              <a:extLst>
                <a:ext uri="{FF2B5EF4-FFF2-40B4-BE49-F238E27FC236}">
                  <a16:creationId xmlns:a16="http://schemas.microsoft.com/office/drawing/2014/main" id="{B73EE5BD-AD88-4BCC-9499-38814C8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8412 w 1002030"/>
                <a:gd name="T1" fmla="*/ 0 h 1002030"/>
                <a:gd name="T2" fmla="*/ 305069 w 1002030"/>
                <a:gd name="T3" fmla="*/ 0 h 1002030"/>
                <a:gd name="T4" fmla="*/ 255595 w 1002030"/>
                <a:gd name="T5" fmla="*/ 3996 h 1002030"/>
                <a:gd name="T6" fmla="*/ 208658 w 1002030"/>
                <a:gd name="T7" fmla="*/ 15554 h 1002030"/>
                <a:gd name="T8" fmla="*/ 164888 w 1002030"/>
                <a:gd name="T9" fmla="*/ 34055 h 1002030"/>
                <a:gd name="T10" fmla="*/ 124908 w 1002030"/>
                <a:gd name="T11" fmla="*/ 58866 h 1002030"/>
                <a:gd name="T12" fmla="*/ 89368 w 1002030"/>
                <a:gd name="T13" fmla="*/ 89368 h 1002030"/>
                <a:gd name="T14" fmla="*/ 58866 w 1002030"/>
                <a:gd name="T15" fmla="*/ 124909 h 1002030"/>
                <a:gd name="T16" fmla="*/ 34054 w 1002030"/>
                <a:gd name="T17" fmla="*/ 164889 h 1002030"/>
                <a:gd name="T18" fmla="*/ 15554 w 1002030"/>
                <a:gd name="T19" fmla="*/ 208659 h 1002030"/>
                <a:gd name="T20" fmla="*/ 3996 w 1002030"/>
                <a:gd name="T21" fmla="*/ 255596 h 1002030"/>
                <a:gd name="T22" fmla="*/ 0 w 1002030"/>
                <a:gd name="T23" fmla="*/ 305070 h 1002030"/>
                <a:gd name="T24" fmla="*/ 4697 w 1002030"/>
                <a:gd name="T25" fmla="*/ 359135 h 1002030"/>
                <a:gd name="T26" fmla="*/ 18287 w 1002030"/>
                <a:gd name="T27" fmla="*/ 410039 h 1002030"/>
                <a:gd name="T28" fmla="*/ 40073 w 1002030"/>
                <a:gd name="T29" fmla="*/ 456993 h 1002030"/>
                <a:gd name="T30" fmla="*/ 69334 w 1002030"/>
                <a:gd name="T31" fmla="*/ 499207 h 1002030"/>
                <a:gd name="T32" fmla="*/ 40137 w 1002030"/>
                <a:gd name="T33" fmla="*/ 541428 h 1002030"/>
                <a:gd name="T34" fmla="*/ 18344 w 1002030"/>
                <a:gd name="T35" fmla="*/ 588415 h 1002030"/>
                <a:gd name="T36" fmla="*/ 4716 w 1002030"/>
                <a:gd name="T37" fmla="*/ 639335 h 1002030"/>
                <a:gd name="T38" fmla="*/ 0 w 1002030"/>
                <a:gd name="T39" fmla="*/ 693344 h 1002030"/>
                <a:gd name="T40" fmla="*/ 0 w 1002030"/>
                <a:gd name="T41" fmla="*/ 998413 h 1002030"/>
                <a:gd name="T42" fmla="*/ 221867 w 1002030"/>
                <a:gd name="T43" fmla="*/ 998413 h 1002030"/>
                <a:gd name="T44" fmla="*/ 221867 w 1002030"/>
                <a:gd name="T45" fmla="*/ 693344 h 1002030"/>
                <a:gd name="T46" fmla="*/ 228404 w 1002030"/>
                <a:gd name="T47" fmla="*/ 660962 h 1002030"/>
                <a:gd name="T48" fmla="*/ 246244 w 1002030"/>
                <a:gd name="T49" fmla="*/ 634513 h 1002030"/>
                <a:gd name="T50" fmla="*/ 272684 w 1002030"/>
                <a:gd name="T51" fmla="*/ 616683 h 1002030"/>
                <a:gd name="T52" fmla="*/ 305069 w 1002030"/>
                <a:gd name="T53" fmla="*/ 610143 h 1002030"/>
                <a:gd name="T54" fmla="*/ 998412 w 1002030"/>
                <a:gd name="T55" fmla="*/ 610143 h 1002030"/>
                <a:gd name="T56" fmla="*/ 998412 w 1002030"/>
                <a:gd name="T57" fmla="*/ 388275 h 1002030"/>
                <a:gd name="T58" fmla="*/ 305069 w 1002030"/>
                <a:gd name="T59" fmla="*/ 388275 h 1002030"/>
                <a:gd name="T60" fmla="*/ 272684 w 1002030"/>
                <a:gd name="T61" fmla="*/ 381736 h 1002030"/>
                <a:gd name="T62" fmla="*/ 246244 w 1002030"/>
                <a:gd name="T63" fmla="*/ 363898 h 1002030"/>
                <a:gd name="T64" fmla="*/ 228404 w 1002030"/>
                <a:gd name="T65" fmla="*/ 337456 h 1002030"/>
                <a:gd name="T66" fmla="*/ 221867 w 1002030"/>
                <a:gd name="T67" fmla="*/ 305070 h 1002030"/>
                <a:gd name="T68" fmla="*/ 228404 w 1002030"/>
                <a:gd name="T69" fmla="*/ 272685 h 1002030"/>
                <a:gd name="T70" fmla="*/ 246244 w 1002030"/>
                <a:gd name="T71" fmla="*/ 246245 h 1002030"/>
                <a:gd name="T72" fmla="*/ 272684 w 1002030"/>
                <a:gd name="T73" fmla="*/ 228405 h 1002030"/>
                <a:gd name="T74" fmla="*/ 305069 w 1002030"/>
                <a:gd name="T75" fmla="*/ 221868 h 1002030"/>
                <a:gd name="T76" fmla="*/ 998412 w 1002030"/>
                <a:gd name="T77" fmla="*/ 221868 h 1002030"/>
                <a:gd name="T78" fmla="*/ 998412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FADA4-7B79-42EA-8AA5-24DC41EE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59" y="551675"/>
            <a:ext cx="2317924" cy="231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F0C5A-E0A2-AEEB-8F9D-B724B0E6A510}"/>
              </a:ext>
            </a:extLst>
          </p:cNvPr>
          <p:cNvSpPr txBox="1"/>
          <p:nvPr/>
        </p:nvSpPr>
        <p:spPr>
          <a:xfrm>
            <a:off x="315377" y="203480"/>
            <a:ext cx="5780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ИНСТИТУТ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ИНЖЕНЕРОВ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СТРОИТЕЛЬСТВА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 ТРАНСПОРТА</a:t>
            </a:r>
            <a:r>
              <a:rPr lang="en-US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8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7E4C-41EF-AB8F-4EE3-3F62F1E307C1}"/>
              </a:ext>
            </a:extLst>
          </p:cNvPr>
          <p:cNvSpPr txBox="1"/>
          <p:nvPr/>
        </p:nvSpPr>
        <p:spPr>
          <a:xfrm>
            <a:off x="315377" y="4642206"/>
            <a:ext cx="54429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08.03.01 Строительство, </a:t>
            </a:r>
          </a:p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профиль: Промышленное и гражданское строительство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BD21C-9AA9-7705-B288-C90D4D93535A}"/>
              </a:ext>
            </a:extLst>
          </p:cNvPr>
          <p:cNvSpPr txBox="1"/>
          <p:nvPr/>
        </p:nvSpPr>
        <p:spPr>
          <a:xfrm>
            <a:off x="8773163" y="5279800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9451F74B-5DC5-5EB6-A44B-58F427E7D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E8E8E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8" b="87805" l="1223" r="97690">
                        <a14:foregroundMark x1="13723" y1="46516" x2="15625" y2="57666"/>
                        <a14:foregroundMark x1="15625" y1="57666" x2="11413" y2="47213"/>
                        <a14:foregroundMark x1="11413" y1="47213" x2="6793" y2="73693"/>
                        <a14:foregroundMark x1="6793" y1="73693" x2="24049" y2="80836"/>
                        <a14:foregroundMark x1="24049" y1="80836" x2="79348" y2="82753"/>
                        <a14:foregroundMark x1="79348" y1="82753" x2="77717" y2="78049"/>
                        <a14:foregroundMark x1="61413" y1="83972" x2="20788" y2="85540"/>
                        <a14:foregroundMark x1="55163" y1="76829" x2="56658" y2="54181"/>
                        <a14:foregroundMark x1="56658" y1="54181" x2="55299" y2="47213"/>
                        <a14:foregroundMark x1="61549" y1="59930" x2="40217" y2="57143"/>
                        <a14:foregroundMark x1="40217" y1="57143" x2="37092" y2="58188"/>
                        <a14:foregroundMark x1="2582" y1="51394" x2="1223" y2="75958"/>
                        <a14:foregroundMark x1="1223" y1="75958" x2="1359" y2="76132"/>
                        <a14:foregroundMark x1="3804" y1="76829" x2="4755" y2="87805"/>
                        <a14:foregroundMark x1="11685" y1="64111" x2="16304" y2="36063"/>
                        <a14:foregroundMark x1="16304" y1="36063" x2="13995" y2="27526"/>
                        <a14:foregroundMark x1="10870" y1="40418" x2="10598" y2="29791"/>
                        <a14:foregroundMark x1="10598" y1="29791" x2="13859" y2="24913"/>
                        <a14:foregroundMark x1="7473" y1="44774" x2="10870" y2="38153"/>
                        <a14:foregroundMark x1="20245" y1="36585" x2="27310" y2="47038"/>
                        <a14:foregroundMark x1="58560" y1="27526" x2="52038" y2="24042"/>
                        <a14:foregroundMark x1="52038" y1="24042" x2="52038" y2="23693"/>
                        <a14:foregroundMark x1="46603" y1="5226" x2="58696" y2="1568"/>
                        <a14:foregroundMark x1="58696" y1="1568" x2="67527" y2="5749"/>
                        <a14:foregroundMark x1="91304" y1="22474" x2="97690" y2="39547"/>
                        <a14:foregroundMark x1="78261" y1="24913" x2="84239" y2="30836"/>
                        <a14:foregroundMark x1="66848" y1="44425" x2="69973" y2="57491"/>
                        <a14:foregroundMark x1="53940" y1="44774" x2="57065" y2="48084"/>
                        <a14:foregroundMark x1="54212" y1="47213" x2="63179" y2="49129"/>
                        <a14:foregroundMark x1="56658" y1="43380" x2="59647" y2="45645"/>
                        <a14:foregroundMark x1="68478" y1="66028" x2="70380" y2="76829"/>
                        <a14:foregroundMark x1="70380" y1="76829" x2="70788" y2="77526"/>
                        <a14:foregroundMark x1="72147" y1="66202" x2="73913" y2="77003"/>
                        <a14:foregroundMark x1="18207" y1="64286" x2="18207" y2="66376"/>
                        <a14:foregroundMark x1="18207" y1="68467" x2="20516" y2="72125"/>
                        <a14:foregroundMark x1="16033" y1="55401" x2="40897" y2="79791"/>
                        <a14:foregroundMark x1="40897" y1="79791" x2="41712" y2="79965"/>
                        <a14:foregroundMark x1="26902" y1="20732" x2="25815" y2="14111"/>
                        <a14:foregroundMark x1="26766" y1="17247" x2="27310" y2="25436"/>
                        <a14:foregroundMark x1="35462" y1="47213" x2="37364" y2="48606"/>
                        <a14:foregroundMark x1="16984" y1="28746" x2="16576" y2="22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06"/>
          <a:stretch/>
        </p:blipFill>
        <p:spPr bwMode="auto">
          <a:xfrm>
            <a:off x="402467" y="3429000"/>
            <a:ext cx="1222304" cy="8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2DB121-38EA-BFFA-020A-D01B740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-1"/>
          <a:stretch/>
        </p:blipFill>
        <p:spPr>
          <a:xfrm>
            <a:off x="0" y="0"/>
            <a:ext cx="12192000" cy="70595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CD1022-1934-749C-4760-965F96E6CDA1}"/>
              </a:ext>
            </a:extLst>
          </p:cNvPr>
          <p:cNvSpPr/>
          <p:nvPr/>
        </p:nvSpPr>
        <p:spPr>
          <a:xfrm>
            <a:off x="0" y="-42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28150BE8-3B9E-41BE-9194-3E9143DDA643}"/>
              </a:ext>
            </a:extLst>
          </p:cNvPr>
          <p:cNvGrpSpPr>
            <a:grpSpLocks/>
          </p:cNvGrpSpPr>
          <p:nvPr/>
        </p:nvGrpSpPr>
        <p:grpSpPr bwMode="auto">
          <a:xfrm>
            <a:off x="817523" y="5513584"/>
            <a:ext cx="2037437" cy="625330"/>
            <a:chOff x="1423988" y="1036638"/>
            <a:chExt cx="3314700" cy="1017587"/>
          </a:xfrm>
        </p:grpSpPr>
        <p:sp>
          <p:nvSpPr>
            <p:cNvPr id="5128" name="object 6">
              <a:extLst>
                <a:ext uri="{FF2B5EF4-FFF2-40B4-BE49-F238E27FC236}">
                  <a16:creationId xmlns:a16="http://schemas.microsoft.com/office/drawing/2014/main" id="{6CFDFC19-4F28-4001-83BF-F8946CC8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68" y="1831792"/>
              <a:ext cx="612860" cy="222433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192494 h 222885"/>
                <a:gd name="T6" fmla="*/ 317826 w 612775"/>
                <a:gd name="T7" fmla="*/ 192494 h 222885"/>
                <a:gd name="T8" fmla="*/ 369176 w 612775"/>
                <a:gd name="T9" fmla="*/ 188773 h 222885"/>
                <a:gd name="T10" fmla="*/ 417767 w 612775"/>
                <a:gd name="T11" fmla="*/ 178021 h 222885"/>
                <a:gd name="T12" fmla="*/ 462900 w 612775"/>
                <a:gd name="T13" fmla="*/ 160841 h 222885"/>
                <a:gd name="T14" fmla="*/ 503877 w 612775"/>
                <a:gd name="T15" fmla="*/ 137852 h 222885"/>
                <a:gd name="T16" fmla="*/ 540001 w 612775"/>
                <a:gd name="T17" fmla="*/ 109666 h 222885"/>
                <a:gd name="T18" fmla="*/ 570574 w 612775"/>
                <a:gd name="T19" fmla="*/ 76881 h 222885"/>
                <a:gd name="T20" fmla="*/ 594897 w 612775"/>
                <a:gd name="T21" fmla="*/ 40124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32">
                <a:latin typeface="+mn-lt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:a16="http://schemas.microsoft.com/office/drawing/2014/main" id="{7C64D078-4D4D-4440-864D-D6507D384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036638"/>
              <a:ext cx="3314700" cy="1017587"/>
              <a:chOff x="1423988" y="1036638"/>
              <a:chExt cx="3314700" cy="1017587"/>
            </a:xfrm>
          </p:grpSpPr>
          <p:sp>
            <p:nvSpPr>
              <p:cNvPr id="5130" name="object 5">
                <a:extLst>
                  <a:ext uri="{FF2B5EF4-FFF2-40B4-BE49-F238E27FC236}">
                    <a16:creationId xmlns:a16="http://schemas.microsoft.com/office/drawing/2014/main" id="{EA3331D6-D4F1-44CB-8945-E33EF901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448" y="1036638"/>
                <a:ext cx="2108240" cy="998322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altLang="ru-RU" sz="1632"/>
              </a:p>
            </p:txBody>
          </p:sp>
          <p:sp>
            <p:nvSpPr>
              <p:cNvPr id="5131" name="object 7">
                <a:extLst>
                  <a:ext uri="{FF2B5EF4-FFF2-40B4-BE49-F238E27FC236}">
                    <a16:creationId xmlns:a16="http://schemas.microsoft.com/office/drawing/2014/main" id="{DB62F2CA-6169-4666-A159-AC1F2E7C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052400"/>
                <a:ext cx="1001589" cy="1001825"/>
              </a:xfrm>
              <a:custGeom>
                <a:avLst/>
                <a:gdLst>
                  <a:gd name="T0" fmla="*/ 985816 w 1002030"/>
                  <a:gd name="T1" fmla="*/ 0 h 1002030"/>
                  <a:gd name="T2" fmla="*/ 301218 w 1002030"/>
                  <a:gd name="T3" fmla="*/ 0 h 1002030"/>
                  <a:gd name="T4" fmla="*/ 252371 w 1002030"/>
                  <a:gd name="T5" fmla="*/ 3956 h 1002030"/>
                  <a:gd name="T6" fmla="*/ 206023 w 1002030"/>
                  <a:gd name="T7" fmla="*/ 15354 h 1002030"/>
                  <a:gd name="T8" fmla="*/ 162808 w 1002030"/>
                  <a:gd name="T9" fmla="*/ 33615 h 1002030"/>
                  <a:gd name="T10" fmla="*/ 123336 w 1002030"/>
                  <a:gd name="T11" fmla="*/ 58115 h 1002030"/>
                  <a:gd name="T12" fmla="*/ 88248 w 1002030"/>
                  <a:gd name="T13" fmla="*/ 88248 h 1002030"/>
                  <a:gd name="T14" fmla="*/ 58115 w 1002030"/>
                  <a:gd name="T15" fmla="*/ 123337 h 1002030"/>
                  <a:gd name="T16" fmla="*/ 33614 w 1002030"/>
                  <a:gd name="T17" fmla="*/ 162809 h 1002030"/>
                  <a:gd name="T18" fmla="*/ 15354 w 1002030"/>
                  <a:gd name="T19" fmla="*/ 206024 h 1002030"/>
                  <a:gd name="T20" fmla="*/ 3956 w 1002030"/>
                  <a:gd name="T21" fmla="*/ 252372 h 1002030"/>
                  <a:gd name="T22" fmla="*/ 0 w 1002030"/>
                  <a:gd name="T23" fmla="*/ 301219 h 1002030"/>
                  <a:gd name="T24" fmla="*/ 4657 w 1002030"/>
                  <a:gd name="T25" fmla="*/ 354601 h 1002030"/>
                  <a:gd name="T26" fmla="*/ 18047 w 1002030"/>
                  <a:gd name="T27" fmla="*/ 404863 h 1002030"/>
                  <a:gd name="T28" fmla="*/ 39553 w 1002030"/>
                  <a:gd name="T29" fmla="*/ 451227 h 1002030"/>
                  <a:gd name="T30" fmla="*/ 68454 w 1002030"/>
                  <a:gd name="T31" fmla="*/ 492909 h 1002030"/>
                  <a:gd name="T32" fmla="*/ 39617 w 1002030"/>
                  <a:gd name="T33" fmla="*/ 534597 h 1002030"/>
                  <a:gd name="T34" fmla="*/ 18104 w 1002030"/>
                  <a:gd name="T35" fmla="*/ 580992 h 1002030"/>
                  <a:gd name="T36" fmla="*/ 4676 w 1002030"/>
                  <a:gd name="T37" fmla="*/ 631268 h 1002030"/>
                  <a:gd name="T38" fmla="*/ 0 w 1002030"/>
                  <a:gd name="T39" fmla="*/ 684596 h 1002030"/>
                  <a:gd name="T40" fmla="*/ 0 w 1002030"/>
                  <a:gd name="T41" fmla="*/ 985817 h 1002030"/>
                  <a:gd name="T42" fmla="*/ 219067 w 1002030"/>
                  <a:gd name="T43" fmla="*/ 985817 h 1002030"/>
                  <a:gd name="T44" fmla="*/ 219067 w 1002030"/>
                  <a:gd name="T45" fmla="*/ 684596 h 1002030"/>
                  <a:gd name="T46" fmla="*/ 225524 w 1002030"/>
                  <a:gd name="T47" fmla="*/ 652624 h 1002030"/>
                  <a:gd name="T48" fmla="*/ 243137 w 1002030"/>
                  <a:gd name="T49" fmla="*/ 626509 h 1002030"/>
                  <a:gd name="T50" fmla="*/ 269243 w 1002030"/>
                  <a:gd name="T51" fmla="*/ 608903 h 1002030"/>
                  <a:gd name="T52" fmla="*/ 301218 w 1002030"/>
                  <a:gd name="T53" fmla="*/ 602446 h 1002030"/>
                  <a:gd name="T54" fmla="*/ 985816 w 1002030"/>
                  <a:gd name="T55" fmla="*/ 602446 h 1002030"/>
                  <a:gd name="T56" fmla="*/ 985816 w 1002030"/>
                  <a:gd name="T57" fmla="*/ 383376 h 1002030"/>
                  <a:gd name="T58" fmla="*/ 301218 w 1002030"/>
                  <a:gd name="T59" fmla="*/ 383376 h 1002030"/>
                  <a:gd name="T60" fmla="*/ 269243 w 1002030"/>
                  <a:gd name="T61" fmla="*/ 376919 h 1002030"/>
                  <a:gd name="T62" fmla="*/ 243137 w 1002030"/>
                  <a:gd name="T63" fmla="*/ 359311 h 1002030"/>
                  <a:gd name="T64" fmla="*/ 225524 w 1002030"/>
                  <a:gd name="T65" fmla="*/ 333198 h 1002030"/>
                  <a:gd name="T66" fmla="*/ 219067 w 1002030"/>
                  <a:gd name="T67" fmla="*/ 301219 h 1002030"/>
                  <a:gd name="T68" fmla="*/ 225524 w 1002030"/>
                  <a:gd name="T69" fmla="*/ 269244 h 1002030"/>
                  <a:gd name="T70" fmla="*/ 243137 w 1002030"/>
                  <a:gd name="T71" fmla="*/ 243138 h 1002030"/>
                  <a:gd name="T72" fmla="*/ 269243 w 1002030"/>
                  <a:gd name="T73" fmla="*/ 225525 h 1002030"/>
                  <a:gd name="T74" fmla="*/ 301218 w 1002030"/>
                  <a:gd name="T75" fmla="*/ 219068 h 1002030"/>
                  <a:gd name="T76" fmla="*/ 985816 w 1002030"/>
                  <a:gd name="T77" fmla="*/ 219068 h 1002030"/>
                  <a:gd name="T78" fmla="*/ 985816 w 1002030"/>
                  <a:gd name="T79" fmla="*/ 0 h 10020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2030" h="1002030">
                    <a:moveTo>
                      <a:pt x="1001904" y="0"/>
                    </a:moveTo>
                    <a:lnTo>
                      <a:pt x="306136" y="0"/>
                    </a:lnTo>
                    <a:lnTo>
                      <a:pt x="256486" y="4007"/>
                    </a:lnTo>
                    <a:lnTo>
                      <a:pt x="209384" y="15609"/>
                    </a:lnTo>
                    <a:lnTo>
                      <a:pt x="165461" y="34176"/>
                    </a:lnTo>
                    <a:lnTo>
                      <a:pt x="125348" y="59075"/>
                    </a:lnTo>
                    <a:lnTo>
                      <a:pt x="89676" y="89676"/>
                    </a:lnTo>
                    <a:lnTo>
                      <a:pt x="59075" y="125349"/>
                    </a:lnTo>
                    <a:lnTo>
                      <a:pt x="34175" y="165462"/>
                    </a:lnTo>
                    <a:lnTo>
                      <a:pt x="15609" y="209385"/>
                    </a:lnTo>
                    <a:lnTo>
                      <a:pt x="4007" y="256487"/>
                    </a:lnTo>
                    <a:lnTo>
                      <a:pt x="0" y="306137"/>
                    </a:lnTo>
                    <a:lnTo>
                      <a:pt x="4708" y="360389"/>
                    </a:lnTo>
                    <a:lnTo>
                      <a:pt x="18353" y="411471"/>
                    </a:lnTo>
                    <a:lnTo>
                      <a:pt x="40216" y="458589"/>
                    </a:lnTo>
                    <a:lnTo>
                      <a:pt x="69576" y="500955"/>
                    </a:lnTo>
                    <a:lnTo>
                      <a:pt x="40280" y="543320"/>
                    </a:lnTo>
                    <a:lnTo>
                      <a:pt x="18410" y="590472"/>
                    </a:lnTo>
                    <a:lnTo>
                      <a:pt x="4729" y="641570"/>
                    </a:lnTo>
                    <a:lnTo>
                      <a:pt x="0" y="695769"/>
                    </a:lnTo>
                    <a:lnTo>
                      <a:pt x="0" y="1001905"/>
                    </a:lnTo>
                    <a:lnTo>
                      <a:pt x="222644" y="1001905"/>
                    </a:lnTo>
                    <a:lnTo>
                      <a:pt x="222644" y="695769"/>
                    </a:lnTo>
                    <a:lnTo>
                      <a:pt x="229207" y="663272"/>
                    </a:lnTo>
                    <a:lnTo>
                      <a:pt x="247102" y="636733"/>
                    </a:lnTo>
                    <a:lnTo>
                      <a:pt x="273641" y="618839"/>
                    </a:lnTo>
                    <a:lnTo>
                      <a:pt x="306136" y="612277"/>
                    </a:lnTo>
                    <a:lnTo>
                      <a:pt x="1001904" y="612277"/>
                    </a:lnTo>
                    <a:lnTo>
                      <a:pt x="1001904" y="389632"/>
                    </a:lnTo>
                    <a:lnTo>
                      <a:pt x="306136" y="389632"/>
                    </a:lnTo>
                    <a:lnTo>
                      <a:pt x="273641" y="383069"/>
                    </a:lnTo>
                    <a:lnTo>
                      <a:pt x="247102" y="365174"/>
                    </a:lnTo>
                    <a:lnTo>
                      <a:pt x="229207" y="338633"/>
                    </a:lnTo>
                    <a:lnTo>
                      <a:pt x="222644" y="306137"/>
                    </a:lnTo>
                    <a:lnTo>
                      <a:pt x="229207" y="273642"/>
                    </a:lnTo>
                    <a:lnTo>
                      <a:pt x="247102" y="247103"/>
                    </a:lnTo>
                    <a:lnTo>
                      <a:pt x="273641" y="229208"/>
                    </a:lnTo>
                    <a:lnTo>
                      <a:pt x="306136" y="222646"/>
                    </a:lnTo>
                    <a:lnTo>
                      <a:pt x="1001904" y="222646"/>
                    </a:lnTo>
                    <a:lnTo>
                      <a:pt x="1001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32">
                  <a:latin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DDDDAF-0F4D-C238-0B1D-7D332C54D9A8}"/>
              </a:ext>
            </a:extLst>
          </p:cNvPr>
          <p:cNvSpPr txBox="1"/>
          <p:nvPr/>
        </p:nvSpPr>
        <p:spPr>
          <a:xfrm>
            <a:off x="558800" y="2189240"/>
            <a:ext cx="10879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ПОСТРОИМ БУДУЩЕЕ ВМЕСТЕ! </a:t>
            </a:r>
          </a:p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 ЛЮБОВЬЮ, ИИСИТ</a:t>
            </a:r>
            <a:r>
              <a:rPr lang="en-US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4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D2AE9-5549-E487-4FB2-B6B9277C7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089783"/>
            <a:ext cx="1461091" cy="146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EE753-203B-90FE-4934-B4119EAE8D6A}"/>
              </a:ext>
            </a:extLst>
          </p:cNvPr>
          <p:cNvSpPr txBox="1"/>
          <p:nvPr/>
        </p:nvSpPr>
        <p:spPr>
          <a:xfrm>
            <a:off x="8489180" y="5513584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179-A01C-AAB2-1717-3709891A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одежда, человек, спецодежда, Синий воротнич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1B22D-BE16-E4DE-917B-766FF0F3D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20039"/>
          <a:stretch/>
        </p:blipFill>
        <p:spPr>
          <a:xfrm>
            <a:off x="795324" y="1825625"/>
            <a:ext cx="5202481" cy="4411728"/>
          </a:xfr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3CA668-12C2-D871-5331-8D7837AD4F18}"/>
              </a:ext>
            </a:extLst>
          </p:cNvPr>
          <p:cNvSpPr/>
          <p:nvPr/>
        </p:nvSpPr>
        <p:spPr>
          <a:xfrm>
            <a:off x="6157969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D845-9491-F073-44D7-3BE6C3C3393B}"/>
              </a:ext>
            </a:extLst>
          </p:cNvPr>
          <p:cNvSpPr txBox="1"/>
          <p:nvPr/>
        </p:nvSpPr>
        <p:spPr>
          <a:xfrm>
            <a:off x="822291" y="127886"/>
            <a:ext cx="112484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НАПРАВЛЕНИЕ: 08.03.01 – СТРОИТЕЛЬСТВО</a:t>
            </a: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Профиль: </a:t>
            </a:r>
            <a:r>
              <a:rPr lang="ru-RU" sz="2800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Промышленное и гражданское строительство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AE5C-38B8-1980-C9B5-D3D14D8E4CEF}"/>
              </a:ext>
            </a:extLst>
          </p:cNvPr>
          <p:cNvSpPr/>
          <p:nvPr/>
        </p:nvSpPr>
        <p:spPr>
          <a:xfrm>
            <a:off x="8871860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74D5A-AAC3-A6A8-312B-576570FB7B92}"/>
              </a:ext>
            </a:extLst>
          </p:cNvPr>
          <p:cNvSpPr/>
          <p:nvPr/>
        </p:nvSpPr>
        <p:spPr>
          <a:xfrm>
            <a:off x="6172202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995C9-3B22-E0A5-9B11-3BD595DCEEFF}"/>
              </a:ext>
            </a:extLst>
          </p:cNvPr>
          <p:cNvSpPr/>
          <p:nvPr/>
        </p:nvSpPr>
        <p:spPr>
          <a:xfrm>
            <a:off x="8871860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21459-2CB9-6578-1A4E-2ACC9500FC79}"/>
              </a:ext>
            </a:extLst>
          </p:cNvPr>
          <p:cNvSpPr txBox="1"/>
          <p:nvPr/>
        </p:nvSpPr>
        <p:spPr>
          <a:xfrm>
            <a:off x="8871860" y="4214798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Присвоение квалификации: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БАКАЛАВР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A080A8A7-28A8-14EC-98F7-B4E5D0ED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6" b="97917" l="10000" r="90000">
                        <a14:foregroundMark x1="26250" y1="89861" x2="40000" y2="80972"/>
                        <a14:foregroundMark x1="25139" y1="87222" x2="29583" y2="92500"/>
                        <a14:foregroundMark x1="16528" y1="90972" x2="24167" y2="97639"/>
                        <a14:foregroundMark x1="24167" y1="97639" x2="62361" y2="95139"/>
                        <a14:foregroundMark x1="62361" y1="95139" x2="85833" y2="96250"/>
                        <a14:foregroundMark x1="47500" y1="9444" x2="66806" y2="15417"/>
                        <a14:foregroundMark x1="66806" y1="15417" x2="66806" y2="15417"/>
                        <a14:foregroundMark x1="55278" y1="6806" x2="63472" y2="13194"/>
                        <a14:foregroundMark x1="85139" y1="68333" x2="84306" y2="80556"/>
                        <a14:foregroundMark x1="39028" y1="97917" x2="79306" y2="9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25" y="5182501"/>
            <a:ext cx="930811" cy="93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678392-A13F-D675-A8AE-B5236FDE88CD}"/>
              </a:ext>
            </a:extLst>
          </p:cNvPr>
          <p:cNvSpPr txBox="1"/>
          <p:nvPr/>
        </p:nvSpPr>
        <p:spPr>
          <a:xfrm>
            <a:off x="6172202" y="1910533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Формат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ОЧНО / ОЧНО-ЗАОЧНО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13F754-741B-2618-D115-67076ED41C78}"/>
              </a:ext>
            </a:extLst>
          </p:cNvPr>
          <p:cNvSpPr txBox="1"/>
          <p:nvPr/>
        </p:nvSpPr>
        <p:spPr>
          <a:xfrm>
            <a:off x="8869797" y="1936422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Срок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4 ГОДА / 5 ЛЕТ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61E28-7763-0FA4-C5ED-0BA32BE907E8}"/>
              </a:ext>
            </a:extLst>
          </p:cNvPr>
          <p:cNvSpPr txBox="1"/>
          <p:nvPr/>
        </p:nvSpPr>
        <p:spPr>
          <a:xfrm>
            <a:off x="6280286" y="4197445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Уровень образования: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БАКАЛАВРИАТ</a:t>
            </a:r>
          </a:p>
        </p:txBody>
      </p:sp>
      <p:pic>
        <p:nvPicPr>
          <p:cNvPr id="25" name="Объект 24" descr="Документ со сплошной заливкой">
            <a:extLst>
              <a:ext uri="{FF2B5EF4-FFF2-40B4-BE49-F238E27FC236}">
                <a16:creationId xmlns:a16="http://schemas.microsoft.com/office/drawing/2014/main" id="{C9BA4491-8430-C43E-994B-2A43D5E69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5973" y="2834522"/>
            <a:ext cx="914400" cy="914400"/>
          </a:xfrm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10D618B-1BB6-5473-6D6B-CD90A192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945" y1="29492" x2="43945" y2="29492"/>
                        <a14:foregroundMark x1="33984" y1="56641" x2="33984" y2="56641"/>
                        <a14:foregroundMark x1="57031" y1="55078" x2="57031" y2="55078"/>
                        <a14:foregroundMark x1="56250" y1="59766" x2="56250" y2="59766"/>
                        <a14:foregroundMark x1="55859" y1="68164" x2="55859" y2="68164"/>
                        <a14:foregroundMark x1="55859" y1="75781" x2="55859" y2="75781"/>
                        <a14:foregroundMark x1="42383" y1="68555" x2="42383" y2="68555"/>
                        <a14:foregroundMark x1="40234" y1="75391" x2="40234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93" y="2613139"/>
            <a:ext cx="1292933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41452676-F700-C580-4818-2A2F3CB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63" y="5215829"/>
            <a:ext cx="781839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5F79-EE42-CF67-A6AE-0C0B3A48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id="{CF4BF226-326D-5DAB-50A3-C1414DBF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693" y="1950938"/>
            <a:ext cx="696936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Программа бакалавриата по профилю 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«Промышленное и гражданское строительство» направлена на подготовку кадров  в области </a:t>
            </a:r>
            <a:r>
              <a:rPr lang="ru-RU" sz="2400" b="1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проектирования, возведения и эксплуатации строительных объектов 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различного назначения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8A414-7518-46B6-C1C5-8107E09E8BBD}"/>
              </a:ext>
            </a:extLst>
          </p:cNvPr>
          <p:cNvSpPr txBox="1"/>
          <p:nvPr/>
        </p:nvSpPr>
        <p:spPr>
          <a:xfrm>
            <a:off x="838200" y="351583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РЕЗЮМЕ СПЕЦИАЛЬНОСТИ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BE8F1B-5A31-70F6-F4DD-2B88AD8911E0}"/>
              </a:ext>
            </a:extLst>
          </p:cNvPr>
          <p:cNvSpPr/>
          <p:nvPr/>
        </p:nvSpPr>
        <p:spPr>
          <a:xfrm>
            <a:off x="8488135" y="15859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F939F3D-8432-6413-B0E7-A99A258A828C}"/>
              </a:ext>
            </a:extLst>
          </p:cNvPr>
          <p:cNvGrpSpPr/>
          <p:nvPr/>
        </p:nvGrpSpPr>
        <p:grpSpPr>
          <a:xfrm>
            <a:off x="8488135" y="258333"/>
            <a:ext cx="2481942" cy="6465919"/>
            <a:chOff x="8475026" y="233490"/>
            <a:chExt cx="2481942" cy="6465919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1AA0ABF-CCA3-756B-E328-9977EC8AEE5E}"/>
                </a:ext>
              </a:extLst>
            </p:cNvPr>
            <p:cNvSpPr/>
            <p:nvPr/>
          </p:nvSpPr>
          <p:spPr>
            <a:xfrm>
              <a:off x="8475026" y="4737245"/>
              <a:ext cx="2481942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66" name="Picture 18" descr="Picture background">
              <a:extLst>
                <a:ext uri="{FF2B5EF4-FFF2-40B4-BE49-F238E27FC236}">
                  <a16:creationId xmlns:a16="http://schemas.microsoft.com/office/drawing/2014/main" id="{CC1129E1-2774-5E2E-C39D-C4DE86E54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9815" y="233490"/>
              <a:ext cx="1812365" cy="1812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487A353-9E14-3E17-3943-51FB58A3F4C8}"/>
              </a:ext>
            </a:extLst>
          </p:cNvPr>
          <p:cNvGrpSpPr/>
          <p:nvPr/>
        </p:nvGrpSpPr>
        <p:grpSpPr>
          <a:xfrm>
            <a:off x="8488135" y="2510211"/>
            <a:ext cx="2481942" cy="1962164"/>
            <a:chOff x="8488135" y="4574733"/>
            <a:chExt cx="2481942" cy="196216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A2E2E51-F54F-352C-A323-EFAFDF5A9E42}"/>
                </a:ext>
              </a:extLst>
            </p:cNvPr>
            <p:cNvSpPr/>
            <p:nvPr/>
          </p:nvSpPr>
          <p:spPr>
            <a:xfrm>
              <a:off x="8488135" y="4574733"/>
              <a:ext cx="2481942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Picture 16" descr="Picture background">
              <a:extLst>
                <a:ext uri="{FF2B5EF4-FFF2-40B4-BE49-F238E27FC236}">
                  <a16:creationId xmlns:a16="http://schemas.microsoft.com/office/drawing/2014/main" id="{75327816-2D11-1E4C-FD1B-4EBC42FDE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3593" y="4711220"/>
              <a:ext cx="2091026" cy="1602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49D3CD2B-3C8D-7B0E-97B0-5C8230227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827"/>
          <a:stretch/>
        </p:blipFill>
        <p:spPr bwMode="auto">
          <a:xfrm>
            <a:off x="8878643" y="4898742"/>
            <a:ext cx="1700925" cy="170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2C0-1158-4E45-DFA1-E5EA41446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0C9EB6-FB34-A0C0-6DE5-A566028F2A28}"/>
              </a:ext>
            </a:extLst>
          </p:cNvPr>
          <p:cNvSpPr txBox="1"/>
          <p:nvPr/>
        </p:nvSpPr>
        <p:spPr>
          <a:xfrm>
            <a:off x="539263" y="207065"/>
            <a:ext cx="11248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Что такое </a:t>
            </a: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Промышленное и гражданское строительство?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5B07245-EF23-18F8-E0DD-94CAEBD9390C}"/>
              </a:ext>
            </a:extLst>
          </p:cNvPr>
          <p:cNvSpPr/>
          <p:nvPr/>
        </p:nvSpPr>
        <p:spPr>
          <a:xfrm>
            <a:off x="6492241" y="1412932"/>
            <a:ext cx="5027375" cy="4789748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010DCA-48E0-11CE-FE7C-48D42EB71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72" y="2396838"/>
            <a:ext cx="4972644" cy="30482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Объект 15">
            <a:extLst>
              <a:ext uri="{FF2B5EF4-FFF2-40B4-BE49-F238E27FC236}">
                <a16:creationId xmlns:a16="http://schemas.microsoft.com/office/drawing/2014/main" id="{C581B849-0F72-1DDD-87DB-FE67BFD06E97}"/>
              </a:ext>
            </a:extLst>
          </p:cNvPr>
          <p:cNvSpPr txBox="1">
            <a:spLocks/>
          </p:cNvSpPr>
          <p:nvPr/>
        </p:nvSpPr>
        <p:spPr>
          <a:xfrm>
            <a:off x="539263" y="1057424"/>
            <a:ext cx="5952978" cy="625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это деятельность, охватывающая полный цикл работ: </a:t>
            </a:r>
          </a:p>
          <a:p>
            <a:pPr algn="l">
              <a:lnSpc>
                <a:spcPct val="130000"/>
              </a:lnSpc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разработка проектной документации и её утверждение</a:t>
            </a:r>
          </a:p>
          <a:p>
            <a:pPr algn="l">
              <a:lnSpc>
                <a:spcPct val="130000"/>
              </a:lnSpc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выполнение инженерных изысканий</a:t>
            </a:r>
          </a:p>
          <a:p>
            <a:pPr algn="l">
              <a:lnSpc>
                <a:spcPct val="130000"/>
              </a:lnSpc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возведение фундаментов, несущих и ограждающих конструкций зданий и сооружений</a:t>
            </a:r>
          </a:p>
          <a:p>
            <a:pPr algn="l">
              <a:lnSpc>
                <a:spcPct val="130000"/>
              </a:lnSpc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монтаж оборудования и инженерных коммуникаций</a:t>
            </a:r>
            <a:b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</a:b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- обеспечение пожарной безопасности и энергоэффективности</a:t>
            </a:r>
            <a:b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</a:b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- эксплуатация и ремонт зданий и сооружений</a:t>
            </a:r>
          </a:p>
        </p:txBody>
      </p:sp>
    </p:spTree>
    <p:extLst>
      <p:ext uri="{BB962C8B-B14F-4D97-AF65-F5344CB8AC3E}">
        <p14:creationId xmlns:p14="http://schemas.microsoft.com/office/powerpoint/2010/main" val="21960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212C-2EEB-6D1A-291A-96D15FF9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2DA260C-A888-1B37-255A-102CC30C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40" y="2600144"/>
            <a:ext cx="2609104" cy="16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294675-17C6-B6BA-A1BF-17DC01A18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40" y="933566"/>
            <a:ext cx="2492891" cy="16640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CE6B9-C2D7-42CD-40B0-F38E7ADC0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r="-1061" b="9260"/>
          <a:stretch/>
        </p:blipFill>
        <p:spPr>
          <a:xfrm>
            <a:off x="4390839" y="4232842"/>
            <a:ext cx="2492891" cy="161988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1CBEB93-278F-CCAD-9AE0-61D7AF656971}"/>
              </a:ext>
            </a:extLst>
          </p:cNvPr>
          <p:cNvSpPr/>
          <p:nvPr/>
        </p:nvSpPr>
        <p:spPr>
          <a:xfrm>
            <a:off x="391132" y="691772"/>
            <a:ext cx="4633949" cy="5406918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13EEB-715F-2C5F-9E79-F14682D318E0}"/>
              </a:ext>
            </a:extLst>
          </p:cNvPr>
          <p:cNvSpPr txBox="1"/>
          <p:nvPr/>
        </p:nvSpPr>
        <p:spPr>
          <a:xfrm>
            <a:off x="184607" y="84894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КАКИЕ ДИСЦИПЛИНЫ БУДЕМ ИЗУЧАТЬ?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80A85F9-E331-E6EB-662C-2B9FDEE5175A}"/>
              </a:ext>
            </a:extLst>
          </p:cNvPr>
          <p:cNvGrpSpPr/>
          <p:nvPr/>
        </p:nvGrpSpPr>
        <p:grpSpPr>
          <a:xfrm>
            <a:off x="184607" y="896884"/>
            <a:ext cx="5303396" cy="3945256"/>
            <a:chOff x="3681046" y="913317"/>
            <a:chExt cx="5303396" cy="394525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7CFE0E-90E9-81C6-AA06-3AAC42CD735B}"/>
                </a:ext>
              </a:extLst>
            </p:cNvPr>
            <p:cNvSpPr txBox="1"/>
            <p:nvPr/>
          </p:nvSpPr>
          <p:spPr>
            <a:xfrm>
              <a:off x="3681046" y="913317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Технические дисциплины</a:t>
              </a:r>
            </a:p>
          </p:txBody>
        </p:sp>
        <p:sp>
          <p:nvSpPr>
            <p:cNvPr id="23" name="Объект 15">
              <a:extLst>
                <a:ext uri="{FF2B5EF4-FFF2-40B4-BE49-F238E27FC236}">
                  <a16:creationId xmlns:a16="http://schemas.microsoft.com/office/drawing/2014/main" id="{B1E3A840-352C-6323-DD0C-49504F68A940}"/>
                </a:ext>
              </a:extLst>
            </p:cNvPr>
            <p:cNvSpPr txBox="1">
              <a:spLocks/>
            </p:cNvSpPr>
            <p:nvPr/>
          </p:nvSpPr>
          <p:spPr>
            <a:xfrm>
              <a:off x="4036331" y="1600652"/>
              <a:ext cx="4948111" cy="32579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Инженерная графика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Начертательная геометрия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Гидравлика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Сопротивление материалов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Техническая механика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Строительная механика 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Механика грунтов 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Теория упругости 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8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Строительная физика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943647-FC35-BEDD-6504-C0162DFA9FEB}"/>
              </a:ext>
            </a:extLst>
          </p:cNvPr>
          <p:cNvGrpSpPr/>
          <p:nvPr/>
        </p:nvGrpSpPr>
        <p:grpSpPr>
          <a:xfrm>
            <a:off x="6323285" y="691772"/>
            <a:ext cx="5543775" cy="6567205"/>
            <a:chOff x="6472466" y="1366189"/>
            <a:chExt cx="5543775" cy="656720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1E8E18E-DAA5-E2BF-BEFB-573E7AD8A877}"/>
                </a:ext>
              </a:extLst>
            </p:cNvPr>
            <p:cNvSpPr/>
            <p:nvPr/>
          </p:nvSpPr>
          <p:spPr>
            <a:xfrm>
              <a:off x="6472466" y="1366189"/>
              <a:ext cx="5543775" cy="5406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бъект 15">
              <a:extLst>
                <a:ext uri="{FF2B5EF4-FFF2-40B4-BE49-F238E27FC236}">
                  <a16:creationId xmlns:a16="http://schemas.microsoft.com/office/drawing/2014/main" id="{3B8DBDB7-1DF7-68D4-9DFB-4458521745DC}"/>
                </a:ext>
              </a:extLst>
            </p:cNvPr>
            <p:cNvSpPr txBox="1">
              <a:spLocks/>
            </p:cNvSpPr>
            <p:nvPr/>
          </p:nvSpPr>
          <p:spPr>
            <a:xfrm>
              <a:off x="6660455" y="2342299"/>
              <a:ext cx="5107958" cy="55910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Конструирование зданий и сооружений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Инженерная геодезия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Основания и фундаменты</a:t>
              </a:r>
              <a:b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Железобетонные конструкции</a:t>
              </a:r>
              <a:b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Металлические конструкции</a:t>
              </a:r>
              <a:b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Деревянные и каменные конструкции</a:t>
              </a:r>
              <a:b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Теплогазоснабжение и вентиляция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Водоснабжение и водоотведение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Технология строительного производства 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Технология возведения зданий и сооружений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Организация и управление строительством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1CF5B6-F2FD-3AD0-E11A-C78B5A385A6B}"/>
                </a:ext>
              </a:extLst>
            </p:cNvPr>
            <p:cNvSpPr txBox="1"/>
            <p:nvPr/>
          </p:nvSpPr>
          <p:spPr>
            <a:xfrm>
              <a:off x="6720293" y="1388192"/>
              <a:ext cx="5048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2EA3D9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Специальные строительные дисциплины</a:t>
              </a:r>
            </a:p>
          </p:txBody>
        </p:sp>
      </p:grpSp>
      <p:cxnSp>
        <p:nvCxnSpPr>
          <p:cNvPr id="40" name="Соединитель: уступ 39">
            <a:extLst>
              <a:ext uri="{FF2B5EF4-FFF2-40B4-BE49-F238E27FC236}">
                <a16:creationId xmlns:a16="http://schemas.microsoft.com/office/drawing/2014/main" id="{01A22D90-765E-E09F-EC91-A90F7CC5818E}"/>
              </a:ext>
            </a:extLst>
          </p:cNvPr>
          <p:cNvCxnSpPr>
            <a:cxnSpLocks/>
          </p:cNvCxnSpPr>
          <p:nvPr/>
        </p:nvCxnSpPr>
        <p:spPr>
          <a:xfrm flipV="1">
            <a:off x="5527040" y="6335565"/>
            <a:ext cx="6172591" cy="258834"/>
          </a:xfrm>
          <a:prstGeom prst="bentConnector3">
            <a:avLst>
              <a:gd name="adj1" fmla="val 4406"/>
            </a:avLst>
          </a:prstGeom>
          <a:ln w="38100">
            <a:solidFill>
              <a:srgbClr val="71747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422C54B-2761-82E1-BE6B-56F9F1CF882F}"/>
              </a:ext>
            </a:extLst>
          </p:cNvPr>
          <p:cNvCxnSpPr>
            <a:cxnSpLocks/>
          </p:cNvCxnSpPr>
          <p:nvPr/>
        </p:nvCxnSpPr>
        <p:spPr>
          <a:xfrm>
            <a:off x="305099" y="6594399"/>
            <a:ext cx="5417699" cy="0"/>
          </a:xfrm>
          <a:prstGeom prst="line">
            <a:avLst/>
          </a:prstGeom>
          <a:ln w="38100">
            <a:solidFill>
              <a:srgbClr val="7174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0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36B3-9A94-B492-C3C5-FDABD344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64034-A61F-A7D9-05A6-D3DD925AFAFD}"/>
              </a:ext>
            </a:extLst>
          </p:cNvPr>
          <p:cNvSpPr/>
          <p:nvPr/>
        </p:nvSpPr>
        <p:spPr>
          <a:xfrm>
            <a:off x="573318" y="1181436"/>
            <a:ext cx="3389081" cy="254149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2787-DE13-6180-6BC9-AB28BFD0B39C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ГДЕ БУДЕМ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8AE4-FA2F-D111-3BA8-F6CFAFD332F0}"/>
              </a:ext>
            </a:extLst>
          </p:cNvPr>
          <p:cNvSpPr txBox="1"/>
          <p:nvPr/>
        </p:nvSpPr>
        <p:spPr>
          <a:xfrm>
            <a:off x="3670760" y="1124237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ПРЕИМУЩЕСТВА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DF71A-D3DF-B1C8-DEC8-CB460076790F}"/>
              </a:ext>
            </a:extLst>
          </p:cNvPr>
          <p:cNvSpPr txBox="1"/>
          <p:nvPr/>
        </p:nvSpPr>
        <p:spPr>
          <a:xfrm>
            <a:off x="573317" y="1160911"/>
            <a:ext cx="338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Государственные и муниципальные органы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8B8056-AE46-AC1F-163D-42110179ABC4}"/>
              </a:ext>
            </a:extLst>
          </p:cNvPr>
          <p:cNvSpPr/>
          <p:nvPr/>
        </p:nvSpPr>
        <p:spPr>
          <a:xfrm>
            <a:off x="573317" y="4103848"/>
            <a:ext cx="3389081" cy="254149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53B82-A6F1-00CF-4A4D-852547AF6144}"/>
              </a:ext>
            </a:extLst>
          </p:cNvPr>
          <p:cNvSpPr txBox="1"/>
          <p:nvPr/>
        </p:nvSpPr>
        <p:spPr>
          <a:xfrm>
            <a:off x="573315" y="4103848"/>
            <a:ext cx="338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Проектные и строительные компании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71AA276-3A23-A688-391C-DD46B5F1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703" l="10000" r="90000">
                        <a14:foregroundMark x1="59565" y1="8203" x2="59565" y2="8203"/>
                        <a14:foregroundMark x1="49783" y1="4688" x2="49565" y2="7422"/>
                        <a14:foregroundMark x1="63696" y1="95703" x2="636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26" y="2445127"/>
            <a:ext cx="2022061" cy="11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15">
            <a:extLst>
              <a:ext uri="{FF2B5EF4-FFF2-40B4-BE49-F238E27FC236}">
                <a16:creationId xmlns:a16="http://schemas.microsoft.com/office/drawing/2014/main" id="{724F3853-1A31-ED2D-1C78-02C4E3D50961}"/>
              </a:ext>
            </a:extLst>
          </p:cNvPr>
          <p:cNvSpPr txBox="1">
            <a:spLocks/>
          </p:cNvSpPr>
          <p:nvPr/>
        </p:nvSpPr>
        <p:spPr>
          <a:xfrm>
            <a:off x="4194659" y="2111681"/>
            <a:ext cx="7532705" cy="398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Инженеры ПГС обладают уникальной квалификацией, охватывающей весь цикл строительных работ — от разработки проектов до сдачи готовых объектов. 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Благодаря постоянному увеличению темпов строительства в разных уголках нашей страны, наблюдается высокий спрос на специалистов  именно строительной сферы. 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Высокая квалификация выпускников обеспечивает быструю адаптацию на рынке труда и конкурентоспособность даже  среди инженеров со стажем. 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418B125A-3699-FB81-1FE5-B9ECCA03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46" y="5319043"/>
            <a:ext cx="1791174" cy="105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E716-2FFF-938A-B3FA-1456F6B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CF904-285D-2BB3-8A1F-7CAFDAF85702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НАШИ ПАРТНЁРЫ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E7515C-D9BE-B561-2158-FF7E6A7B4CEF}"/>
              </a:ext>
            </a:extLst>
          </p:cNvPr>
          <p:cNvSpPr>
            <a:spLocks/>
          </p:cNvSpPr>
          <p:nvPr/>
        </p:nvSpPr>
        <p:spPr>
          <a:xfrm>
            <a:off x="340817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7DAC1-2D3D-3F8D-F96B-7D88723F1785}"/>
              </a:ext>
            </a:extLst>
          </p:cNvPr>
          <p:cNvSpPr>
            <a:spLocks/>
          </p:cNvSpPr>
          <p:nvPr/>
        </p:nvSpPr>
        <p:spPr>
          <a:xfrm>
            <a:off x="2692645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B9C31-FDE4-DC88-EF90-DC726C6D6B41}"/>
              </a:ext>
            </a:extLst>
          </p:cNvPr>
          <p:cNvSpPr>
            <a:spLocks/>
          </p:cNvSpPr>
          <p:nvPr/>
        </p:nvSpPr>
        <p:spPr>
          <a:xfrm>
            <a:off x="5029504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176224-92BC-4575-BAC7-62927D73A234}"/>
              </a:ext>
            </a:extLst>
          </p:cNvPr>
          <p:cNvSpPr>
            <a:spLocks/>
          </p:cNvSpPr>
          <p:nvPr/>
        </p:nvSpPr>
        <p:spPr>
          <a:xfrm>
            <a:off x="7370948" y="109581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F4B4AA-6549-6B71-0B41-107923A43DEC}"/>
              </a:ext>
            </a:extLst>
          </p:cNvPr>
          <p:cNvSpPr>
            <a:spLocks/>
          </p:cNvSpPr>
          <p:nvPr/>
        </p:nvSpPr>
        <p:spPr>
          <a:xfrm>
            <a:off x="340817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4C78F6-B5B0-C213-5578-4E49EDE17BB1}"/>
              </a:ext>
            </a:extLst>
          </p:cNvPr>
          <p:cNvSpPr>
            <a:spLocks/>
          </p:cNvSpPr>
          <p:nvPr/>
        </p:nvSpPr>
        <p:spPr>
          <a:xfrm>
            <a:off x="2692645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DACA756-4CCD-69A5-146A-441CCFB8B647}"/>
              </a:ext>
            </a:extLst>
          </p:cNvPr>
          <p:cNvSpPr>
            <a:spLocks/>
          </p:cNvSpPr>
          <p:nvPr/>
        </p:nvSpPr>
        <p:spPr>
          <a:xfrm>
            <a:off x="5029504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4383733-1840-158C-D78D-9DD986963A80}"/>
              </a:ext>
            </a:extLst>
          </p:cNvPr>
          <p:cNvSpPr>
            <a:spLocks/>
          </p:cNvSpPr>
          <p:nvPr/>
        </p:nvSpPr>
        <p:spPr>
          <a:xfrm>
            <a:off x="7370948" y="30408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448152C-BC65-290A-C899-F98391B9DFF4}"/>
              </a:ext>
            </a:extLst>
          </p:cNvPr>
          <p:cNvSpPr>
            <a:spLocks/>
          </p:cNvSpPr>
          <p:nvPr/>
        </p:nvSpPr>
        <p:spPr>
          <a:xfrm>
            <a:off x="1577402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BE32399-0087-F576-03E3-D63657C51422}"/>
              </a:ext>
            </a:extLst>
          </p:cNvPr>
          <p:cNvSpPr>
            <a:spLocks/>
          </p:cNvSpPr>
          <p:nvPr/>
        </p:nvSpPr>
        <p:spPr>
          <a:xfrm>
            <a:off x="3929230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43E78FB-488C-1CD0-B690-81D66F4ED42E}"/>
              </a:ext>
            </a:extLst>
          </p:cNvPr>
          <p:cNvSpPr>
            <a:spLocks/>
          </p:cNvSpPr>
          <p:nvPr/>
        </p:nvSpPr>
        <p:spPr>
          <a:xfrm>
            <a:off x="6264461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0000"/>
          </a:blip>
          <a:srcRect l="23406" t="35539" r="41997" b="40174"/>
          <a:stretch>
            <a:fillRect/>
          </a:stretch>
        </p:blipFill>
        <p:spPr bwMode="auto">
          <a:xfrm>
            <a:off x="5194889" y="1376061"/>
            <a:ext cx="1887265" cy="7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>
            <a:lum contrast="10000"/>
          </a:blip>
          <a:srcRect l="15136" t="41176" r="62017" b="43552"/>
          <a:stretch/>
        </p:blipFill>
        <p:spPr bwMode="auto">
          <a:xfrm>
            <a:off x="4157879" y="5186384"/>
            <a:ext cx="1767430" cy="9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 l="18714" t="11520" r="63231" b="70098"/>
          <a:stretch>
            <a:fillRect/>
          </a:stretch>
        </p:blipFill>
        <p:spPr bwMode="auto">
          <a:xfrm>
            <a:off x="578892" y="1214127"/>
            <a:ext cx="1810582" cy="111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/>
          <a:srcRect l="18990" t="8578" r="60073" b="81066"/>
          <a:stretch>
            <a:fillRect/>
          </a:stretch>
        </p:blipFill>
        <p:spPr bwMode="auto">
          <a:xfrm>
            <a:off x="7515697" y="1416067"/>
            <a:ext cx="1951852" cy="67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6" cstate="print">
            <a:lum contrast="10000"/>
          </a:blip>
          <a:srcRect l="26719" t="10294" r="26397" b="6830"/>
          <a:stretch>
            <a:fillRect/>
          </a:stretch>
        </p:blipFill>
        <p:spPr bwMode="auto">
          <a:xfrm>
            <a:off x="5556892" y="3177927"/>
            <a:ext cx="1201546" cy="10533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EE5D4C6-3018-6311-0DB7-3F87AA6CD314}"/>
              </a:ext>
            </a:extLst>
          </p:cNvPr>
          <p:cNvGrpSpPr/>
          <p:nvPr/>
        </p:nvGrpSpPr>
        <p:grpSpPr>
          <a:xfrm>
            <a:off x="6306700" y="5081656"/>
            <a:ext cx="2188779" cy="983599"/>
            <a:chOff x="7410457" y="5129182"/>
            <a:chExt cx="2310977" cy="1038513"/>
          </a:xfrm>
        </p:grpSpPr>
        <p:pic>
          <p:nvPicPr>
            <p:cNvPr id="12" name="Рисунок 11"/>
            <p:cNvPicPr/>
            <p:nvPr/>
          </p:nvPicPr>
          <p:blipFill>
            <a:blip r:embed="rId7" cstate="print"/>
            <a:srcRect l="24649" t="18137" r="57427" b="37990"/>
            <a:stretch>
              <a:fillRect/>
            </a:stretch>
          </p:blipFill>
          <p:spPr bwMode="auto">
            <a:xfrm>
              <a:off x="7410457" y="5129182"/>
              <a:ext cx="754047" cy="10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83110F-51F1-4E02-661F-309566233938}"/>
                </a:ext>
              </a:extLst>
            </p:cNvPr>
            <p:cNvSpPr txBox="1"/>
            <p:nvPr/>
          </p:nvSpPr>
          <p:spPr>
            <a:xfrm>
              <a:off x="7992808" y="5310856"/>
              <a:ext cx="17286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Poppins" panose="00000800000000000000" pitchFamily="2" charset="0"/>
                  <a:cs typeface="Poppins" panose="00000800000000000000" pitchFamily="2" charset="0"/>
                </a:rPr>
                <a:t>СПЕЦИАЛИЗИРОВАННЫЙ ЗАСТРОЙЩИК СТРОИТЕЛЬНОЕ УПРАВЛЕНИЕ №5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798D0B-D1BF-3066-D523-46E39FEA739D}"/>
              </a:ext>
            </a:extLst>
          </p:cNvPr>
          <p:cNvPicPr/>
          <p:nvPr/>
        </p:nvPicPr>
        <p:blipFill>
          <a:blip r:embed="rId8" cstate="print"/>
          <a:srcRect l="7674" t="35294" r="26221" b="37990"/>
          <a:stretch>
            <a:fillRect/>
          </a:stretch>
        </p:blipFill>
        <p:spPr bwMode="auto">
          <a:xfrm>
            <a:off x="2800848" y="1508549"/>
            <a:ext cx="2046103" cy="46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DF5AD7-1D5D-2287-3904-509F76B53677}"/>
              </a:ext>
            </a:extLst>
          </p:cNvPr>
          <p:cNvPicPr/>
          <p:nvPr/>
        </p:nvPicPr>
        <p:blipFill>
          <a:blip r:embed="rId9" cstate="print">
            <a:lum contrast="10000"/>
          </a:blip>
          <a:srcRect l="22716" t="37745" r="40488" b="41422"/>
          <a:stretch>
            <a:fillRect/>
          </a:stretch>
        </p:blipFill>
        <p:spPr bwMode="auto">
          <a:xfrm>
            <a:off x="1684010" y="5250916"/>
            <a:ext cx="2008096" cy="64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E326D31-FB6A-2583-EF75-1043FC1230C0}"/>
              </a:ext>
            </a:extLst>
          </p:cNvPr>
          <p:cNvPicPr/>
          <p:nvPr/>
        </p:nvPicPr>
        <p:blipFill>
          <a:blip r:embed="rId10" cstate="print">
            <a:lum contrast="10000"/>
          </a:blip>
          <a:srcRect l="16092" t="22304" r="39240" b="32108"/>
          <a:stretch>
            <a:fillRect/>
          </a:stretch>
        </p:blipFill>
        <p:spPr bwMode="auto">
          <a:xfrm>
            <a:off x="635295" y="3221699"/>
            <a:ext cx="1642734" cy="96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0D24B-C225-16E9-BA63-896D6C2B4561}"/>
              </a:ext>
            </a:extLst>
          </p:cNvPr>
          <p:cNvPicPr/>
          <p:nvPr/>
        </p:nvPicPr>
        <p:blipFill>
          <a:blip r:embed="rId11">
            <a:lum contrast="10000"/>
          </a:blip>
          <a:srcRect l="28789" t="37745" r="48615" b="41129"/>
          <a:stretch>
            <a:fillRect/>
          </a:stretch>
        </p:blipFill>
        <p:spPr bwMode="auto">
          <a:xfrm>
            <a:off x="2784924" y="3080329"/>
            <a:ext cx="2076268" cy="110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2EA98B4-5C18-D17C-A721-F206C0B23D98}"/>
              </a:ext>
            </a:extLst>
          </p:cNvPr>
          <p:cNvPicPr/>
          <p:nvPr/>
        </p:nvPicPr>
        <p:blipFill>
          <a:blip r:embed="rId12" cstate="print">
            <a:lum contrast="20000"/>
          </a:blip>
          <a:srcRect l="23682" t="33333" r="43649" b="37255"/>
          <a:stretch>
            <a:fillRect/>
          </a:stretch>
        </p:blipFill>
        <p:spPr bwMode="auto">
          <a:xfrm>
            <a:off x="7604638" y="3233711"/>
            <a:ext cx="1783374" cy="9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6048370-72CF-2E7F-4F4A-F769297052E1}"/>
              </a:ext>
            </a:extLst>
          </p:cNvPr>
          <p:cNvSpPr>
            <a:spLocks/>
          </p:cNvSpPr>
          <p:nvPr/>
        </p:nvSpPr>
        <p:spPr>
          <a:xfrm>
            <a:off x="8599692" y="4929762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9637838-EB7C-3B69-3484-1ED40390D008}"/>
              </a:ext>
            </a:extLst>
          </p:cNvPr>
          <p:cNvPicPr/>
          <p:nvPr/>
        </p:nvPicPr>
        <p:blipFill>
          <a:blip r:embed="rId13" cstate="print">
            <a:lum contrast="10000"/>
          </a:blip>
          <a:srcRect l="8418" t="34314" r="27601" b="37500"/>
          <a:stretch>
            <a:fillRect/>
          </a:stretch>
        </p:blipFill>
        <p:spPr bwMode="auto">
          <a:xfrm>
            <a:off x="8830153" y="5363368"/>
            <a:ext cx="1774486" cy="48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24C6C4-D809-8D01-B392-626D0AE430EB}"/>
              </a:ext>
            </a:extLst>
          </p:cNvPr>
          <p:cNvSpPr>
            <a:spLocks/>
          </p:cNvSpPr>
          <p:nvPr/>
        </p:nvSpPr>
        <p:spPr>
          <a:xfrm>
            <a:off x="9721190" y="109081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8D916E-E2B1-3D4D-C76A-FEF942DFE229}"/>
              </a:ext>
            </a:extLst>
          </p:cNvPr>
          <p:cNvSpPr>
            <a:spLocks/>
          </p:cNvSpPr>
          <p:nvPr/>
        </p:nvSpPr>
        <p:spPr>
          <a:xfrm>
            <a:off x="9721190" y="3035864"/>
            <a:ext cx="2200547" cy="1363857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52BCAF9-8CDA-8811-61DE-585528DEB5B4}"/>
              </a:ext>
            </a:extLst>
          </p:cNvPr>
          <p:cNvPicPr/>
          <p:nvPr/>
        </p:nvPicPr>
        <p:blipFill>
          <a:blip r:embed="rId14" cstate="print">
            <a:lum contrast="10000"/>
          </a:blip>
          <a:srcRect l="45487" t="54902" r="28458" b="23775"/>
          <a:stretch>
            <a:fillRect/>
          </a:stretch>
        </p:blipFill>
        <p:spPr bwMode="auto">
          <a:xfrm>
            <a:off x="9888861" y="1382660"/>
            <a:ext cx="1882937" cy="86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5CBCA9A-38A6-F57A-4965-061BEEF5E2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5463" y="3223888"/>
            <a:ext cx="1641282" cy="8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BDA2BC-3265-C2B7-2D4F-C93F426DD8DF}"/>
              </a:ext>
            </a:extLst>
          </p:cNvPr>
          <p:cNvSpPr txBox="1"/>
          <p:nvPr/>
        </p:nvSpPr>
        <p:spPr>
          <a:xfrm>
            <a:off x="203657" y="231368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79925-59DE-8773-0F08-80F580AC71C8}"/>
              </a:ext>
            </a:extLst>
          </p:cNvPr>
          <p:cNvGrpSpPr/>
          <p:nvPr/>
        </p:nvGrpSpPr>
        <p:grpSpPr>
          <a:xfrm>
            <a:off x="547688" y="2866376"/>
            <a:ext cx="3299633" cy="1962164"/>
            <a:chOff x="446088" y="2507019"/>
            <a:chExt cx="3299633" cy="19621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7A25B01-1BBC-3968-C579-A2C6FA27D00A}"/>
                </a:ext>
              </a:extLst>
            </p:cNvPr>
            <p:cNvSpPr/>
            <p:nvPr/>
          </p:nvSpPr>
          <p:spPr>
            <a:xfrm>
              <a:off x="47325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41A96-A811-566C-F3A8-09C49DC3327D}"/>
                </a:ext>
              </a:extLst>
            </p:cNvPr>
            <p:cNvSpPr txBox="1"/>
            <p:nvPr/>
          </p:nvSpPr>
          <p:spPr>
            <a:xfrm>
              <a:off x="446088" y="3011047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Профильная математика</a:t>
              </a:r>
            </a:p>
          </p:txBody>
        </p:sp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2E75A772-0012-1C36-2743-F766F1A8D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68"/>
            <a:stretch/>
          </p:blipFill>
          <p:spPr bwMode="auto">
            <a:xfrm>
              <a:off x="2816241" y="3104639"/>
              <a:ext cx="877553" cy="84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D6F58C-E950-8C80-1FF8-5B6C63B2233B}"/>
              </a:ext>
            </a:extLst>
          </p:cNvPr>
          <p:cNvGrpSpPr/>
          <p:nvPr/>
        </p:nvGrpSpPr>
        <p:grpSpPr>
          <a:xfrm>
            <a:off x="4556993" y="2866376"/>
            <a:ext cx="3272468" cy="1962164"/>
            <a:chOff x="4455393" y="2507019"/>
            <a:chExt cx="3272468" cy="19621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8BB54D-556A-FC35-5470-EE1F6B9E3513}"/>
                </a:ext>
              </a:extLst>
            </p:cNvPr>
            <p:cNvSpPr/>
            <p:nvPr/>
          </p:nvSpPr>
          <p:spPr>
            <a:xfrm>
              <a:off x="445539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59CE3E-2DB5-2944-612D-6C3F06087099}"/>
                </a:ext>
              </a:extLst>
            </p:cNvPr>
            <p:cNvSpPr txBox="1"/>
            <p:nvPr/>
          </p:nvSpPr>
          <p:spPr>
            <a:xfrm>
              <a:off x="4473036" y="2795602"/>
              <a:ext cx="24677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Физика / Информатика и ИКТ</a:t>
              </a:r>
            </a:p>
          </p:txBody>
        </p:sp>
        <p:pic>
          <p:nvPicPr>
            <p:cNvPr id="3076" name="Picture 4" descr="Picture background">
              <a:extLst>
                <a:ext uri="{FF2B5EF4-FFF2-40B4-BE49-F238E27FC236}">
                  <a16:creationId xmlns:a16="http://schemas.microsoft.com/office/drawing/2014/main" id="{BBDCDD8B-AD89-DC7A-F4D2-AA4589254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8"/>
            <a:stretch/>
          </p:blipFill>
          <p:spPr bwMode="auto">
            <a:xfrm flipH="1">
              <a:off x="6928239" y="3023189"/>
              <a:ext cx="668409" cy="86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0FED26-090A-D713-5E07-ACF9D963F05A}"/>
              </a:ext>
            </a:extLst>
          </p:cNvPr>
          <p:cNvGrpSpPr/>
          <p:nvPr/>
        </p:nvGrpSpPr>
        <p:grpSpPr>
          <a:xfrm>
            <a:off x="8384035" y="2866376"/>
            <a:ext cx="3436312" cy="1962164"/>
            <a:chOff x="8273689" y="2447918"/>
            <a:chExt cx="3436312" cy="196216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89135FD-26E4-5ABB-8478-4EA13490FA56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3819A-5BD9-28B3-0914-89C5D9156647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3078" name="Picture 6" descr="Picture background">
              <a:extLst>
                <a:ext uri="{FF2B5EF4-FFF2-40B4-BE49-F238E27FC236}">
                  <a16:creationId xmlns:a16="http://schemas.microsoft.com/office/drawing/2014/main" id="{4B3D5404-B6BB-8FFB-5A99-D93FC1AB8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8FC64B7-9362-EC5D-7F8D-1955B56A52F3}"/>
              </a:ext>
            </a:extLst>
          </p:cNvPr>
          <p:cNvSpPr txBox="1"/>
          <p:nvPr/>
        </p:nvSpPr>
        <p:spPr>
          <a:xfrm>
            <a:off x="547688" y="1829149"/>
            <a:ext cx="1027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 РЕЗУЛЬТАТАМ ЕГЭ</a:t>
            </a:r>
          </a:p>
        </p:txBody>
      </p:sp>
    </p:spTree>
    <p:extLst>
      <p:ext uri="{BB962C8B-B14F-4D97-AF65-F5344CB8AC3E}">
        <p14:creationId xmlns:p14="http://schemas.microsoft.com/office/powerpoint/2010/main" val="18912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F52B3-F4B4-F6FF-A4D3-37F54D8577C5}"/>
              </a:ext>
            </a:extLst>
          </p:cNvPr>
          <p:cNvSpPr txBox="1"/>
          <p:nvPr/>
        </p:nvSpPr>
        <p:spPr>
          <a:xfrm>
            <a:off x="438119" y="231286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0A4BB7-CD5A-4C7A-EE0F-8C2BF6FDE813}"/>
              </a:ext>
            </a:extLst>
          </p:cNvPr>
          <p:cNvSpPr/>
          <p:nvPr/>
        </p:nvSpPr>
        <p:spPr>
          <a:xfrm>
            <a:off x="46528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F655BD-9365-C8CA-2024-95C58A34FD89}"/>
              </a:ext>
            </a:extLst>
          </p:cNvPr>
          <p:cNvSpPr/>
          <p:nvPr/>
        </p:nvSpPr>
        <p:spPr>
          <a:xfrm>
            <a:off x="444742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5621B4-71CF-9922-726B-E7B57378F115}"/>
              </a:ext>
            </a:extLst>
          </p:cNvPr>
          <p:cNvGrpSpPr/>
          <p:nvPr/>
        </p:nvGrpSpPr>
        <p:grpSpPr>
          <a:xfrm>
            <a:off x="8274466" y="3057518"/>
            <a:ext cx="3436312" cy="1962164"/>
            <a:chOff x="8273689" y="2447918"/>
            <a:chExt cx="3436312" cy="19621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BD2C412-5C45-AC0C-F2AD-008B41CEE41E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810BF6-4030-F648-7192-DDD853E3ED2D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20" name="Picture 6" descr="Picture background">
              <a:extLst>
                <a:ext uri="{FF2B5EF4-FFF2-40B4-BE49-F238E27FC236}">
                  <a16:creationId xmlns:a16="http://schemas.microsoft.com/office/drawing/2014/main" id="{ABDF263A-846F-A947-420F-CEC149C50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Picture background">
            <a:extLst>
              <a:ext uri="{FF2B5EF4-FFF2-40B4-BE49-F238E27FC236}">
                <a16:creationId xmlns:a16="http://schemas.microsoft.com/office/drawing/2014/main" id="{B3A6387D-D710-1007-A914-EFEF18D39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8"/>
          <a:stretch/>
        </p:blipFill>
        <p:spPr bwMode="auto">
          <a:xfrm>
            <a:off x="6702088" y="3644503"/>
            <a:ext cx="877553" cy="8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09EB704D-5576-70B1-C39F-DDA12D498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19" y="3560390"/>
            <a:ext cx="854185" cy="10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A879D7-7098-1638-7C0E-005332A6FF9B}"/>
              </a:ext>
            </a:extLst>
          </p:cNvPr>
          <p:cNvSpPr txBox="1"/>
          <p:nvPr/>
        </p:nvSpPr>
        <p:spPr>
          <a:xfrm>
            <a:off x="468342" y="1677353"/>
            <a:ext cx="10272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 БАЗЕ СРЕДНЕГО ПРОФЕССИОНАЛЬНОГО ОБРАЗОВАНИЯ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98EF9-37F8-9AB1-19B5-6ED23C89BD27}"/>
              </a:ext>
            </a:extLst>
          </p:cNvPr>
          <p:cNvSpPr txBox="1"/>
          <p:nvPr/>
        </p:nvSpPr>
        <p:spPr>
          <a:xfrm>
            <a:off x="4379548" y="3769342"/>
            <a:ext cx="235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Математика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D1E67-75F4-AF7C-501C-034C4606A84C}"/>
              </a:ext>
            </a:extLst>
          </p:cNvPr>
          <p:cNvSpPr txBox="1"/>
          <p:nvPr/>
        </p:nvSpPr>
        <p:spPr>
          <a:xfrm>
            <a:off x="365389" y="3641659"/>
            <a:ext cx="2359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Основы геодезии</a:t>
            </a:r>
          </a:p>
        </p:txBody>
      </p:sp>
    </p:spTree>
    <p:extLst>
      <p:ext uri="{BB962C8B-B14F-4D97-AF65-F5344CB8AC3E}">
        <p14:creationId xmlns:p14="http://schemas.microsoft.com/office/powerpoint/2010/main" val="1214813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333</Words>
  <Application>Microsoft Office PowerPoint</Application>
  <PresentationFormat>Широкоэкранный</PresentationFormat>
  <Paragraphs>69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Courier New</vt:lpstr>
      <vt:lpstr>Poppins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Екатерина Сергеевна</dc:creator>
  <cp:lastModifiedBy>Кристина Куликова</cp:lastModifiedBy>
  <cp:revision>113</cp:revision>
  <dcterms:created xsi:type="dcterms:W3CDTF">2024-02-03T15:39:21Z</dcterms:created>
  <dcterms:modified xsi:type="dcterms:W3CDTF">2026-02-22T19:06:29Z</dcterms:modified>
</cp:coreProperties>
</file>