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79" r:id="rId2"/>
    <p:sldId id="280" r:id="rId3"/>
    <p:sldId id="281" r:id="rId4"/>
    <p:sldId id="259" r:id="rId5"/>
    <p:sldId id="267" r:id="rId6"/>
    <p:sldId id="262" r:id="rId7"/>
    <p:sldId id="264" r:id="rId8"/>
    <p:sldId id="265" r:id="rId9"/>
    <p:sldId id="268" r:id="rId10"/>
    <p:sldId id="25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200"/>
    <a:srgbClr val="71747B"/>
    <a:srgbClr val="2EA3D9"/>
    <a:srgbClr val="1F2937"/>
    <a:srgbClr val="0B4F8C"/>
    <a:srgbClr val="E6EEF6"/>
    <a:srgbClr val="0A418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58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E45FE-78AE-0AFC-B7A1-4768B4B3E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DF3CF9-A6D0-A547-F569-82DE46CDA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7235B0-EA36-8D9C-14A1-AC97604D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F038FF-4907-D71C-CB3D-5EAFD78E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A5C04C-737E-FF98-38B8-8468E4A8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15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59282-0D6B-716B-26C4-A078EA2D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31AABA-A635-C454-87C7-D1B318D16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63612-6E37-B861-5106-24BAA794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05BECE-642D-9EF6-E7FB-DDAAC441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07A8DB-DA63-A4BD-5BE8-1CA198F0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36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783CEEB-A6AF-F9F7-C7AE-62EE87EF9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2A8E35-A51A-E868-A9C8-95B922453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386126-7F3B-552E-4797-E7D367F5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9342BF-7945-231F-BC3F-EB35DE17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37142A-A5C1-CB3B-CF6C-C5A2D9B3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293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2">
            <a:extLst>
              <a:ext uri="{FF2B5EF4-FFF2-40B4-BE49-F238E27FC236}">
                <a16:creationId xmlns:a16="http://schemas.microsoft.com/office/drawing/2014/main" id="{ACAF2F8D-347F-4E9E-9F31-FFC699DFBC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E85AD0AB-6595-4853-9F48-FA573AB44DE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A70C13-B0BD-44C2-BD40-3E34B71AF292}" type="datetimeFigureOut">
              <a:rPr lang="en-US"/>
              <a:pPr>
                <a:defRPr/>
              </a:pPr>
              <a:t>2/22/2026</a:t>
            </a:fld>
            <a:endParaRPr lang="en-US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2C4E2FD5-4183-4925-8BE1-CF1F4D11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6E9EA5-FC9C-48A7-89E1-B762E1C21547}" type="slidenum">
              <a:rPr/>
              <a:pPr>
                <a:defRPr/>
              </a:pPr>
              <a:t>‹#›</a:t>
            </a:fld>
            <a:endParaRPr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97795AB4-2F0D-4C8A-A0E3-5E68BBD4D4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1155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65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64A2C-310D-79C4-4808-84B88A02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16E403-14FA-AC5E-ADB3-127929C7F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884329-E59D-9537-C7D9-7150C7B2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165C66-EDC0-3FB5-60E0-AE104F2F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11255D-1297-B741-4A51-10E798F7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28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C7D3C-5AE5-E23D-2C12-91F542AC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7AA18F-E4CC-FF4C-617E-089868F75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20CED-7190-1012-F169-70716D6C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07CA-575F-AFE6-B9D3-1E5BA3FC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349D13-7D59-F521-54A4-92AE71403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36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DD44A-7046-60AA-7913-7D483D6E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4BAEFE-B88E-811B-3818-08F7C821D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C5ED48-AA7A-FEA8-14BD-329D4DC18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392A89-D21C-BA0F-3B7D-75B6323B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6173CD-688B-8176-9EF5-A98D39B7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ADC398-C573-EEF5-B616-EA216310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91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290BB-D5A8-58F4-C3F4-CB28707FE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5A1D08-C12D-017E-C744-675456F19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82F319-FE91-9395-49B2-CF1BDE9FC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6B071D-BAE2-9B03-D58B-CA4D8CDC3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217595-ED15-0B80-ABBF-246B604AC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DC8307-7271-D160-A063-191B552E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5C49A5-3000-86AA-1C2F-A71C6541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B0BA08-A8DC-08CE-3AA0-F72697C7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8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6AF0D-DD72-6E0A-EB0E-AD4A137B5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236FB6-0154-7D6E-CC37-255C44AB1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91D90A-345E-E05E-7107-0911A17D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129CBA-B949-A01B-5275-017C6126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702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B04A9C-6F6A-D064-00E1-1EA462BB5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DF0049-FEE5-3D90-F36E-8EC2D517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BE792B-3008-07D0-68A8-B96A7C05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414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CC9A2-462C-DD55-2583-49D16AE5A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4D907C-F2CE-2640-5EA7-53B6A40A2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CC2F15-C3C3-9BCF-0BDC-467CDA9D9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FA44A2-CB23-FA7E-3A1B-73D8F812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B97A99-CD39-2106-4912-1948177B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4711D8-021A-8FB1-6F50-7EA00457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3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F1A61-B1F8-1063-A771-DB86EEE58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460234-9509-B22C-E3E0-FFE8B183D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4E7D30-3013-648C-B12E-E49A3EC95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D12623-896C-E74D-7E0B-1D160338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08DA0F-EE95-A849-483D-0F73D8A44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001FF4-F7AE-B167-5219-1222332D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69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C9362-0D64-4070-7AE5-9BCBF33C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BE9B1B-2FE8-851C-0155-58D76CFB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58CAC8-4E4B-90F5-EC10-31909C753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B9D77A-0DF1-44F6-B2F8-D6E02A357FC2}" type="datetimeFigureOut">
              <a:rPr lang="ru-RU" smtClean="0"/>
              <a:pPr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B3F116-C3E7-1843-18EE-B6E7FBC58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01FD1A-16BE-FCEE-EA41-965B5DBB7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6333EE-8BF2-40F9-9893-D325FD25DB3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02FDE69A-07B0-A54B-9B8B-D4274A021F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1155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94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3F0DD01-2D43-43E2-5AD1-2A1C2E2BF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3" t="10366" r="893" b="2296"/>
          <a:stretch/>
        </p:blipFill>
        <p:spPr bwMode="auto">
          <a:xfrm>
            <a:off x="-109818" y="0"/>
            <a:ext cx="12301818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54E776-AD25-8840-745F-4854F91ED022}"/>
              </a:ext>
            </a:extLst>
          </p:cNvPr>
          <p:cNvSpPr/>
          <p:nvPr/>
        </p:nvSpPr>
        <p:spPr>
          <a:xfrm>
            <a:off x="-39811" y="0"/>
            <a:ext cx="12271617" cy="705956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148" name="Группа 1">
            <a:extLst>
              <a:ext uri="{FF2B5EF4-FFF2-40B4-BE49-F238E27FC236}">
                <a16:creationId xmlns:a16="http://schemas.microsoft.com/office/drawing/2014/main" id="{0BDF98F4-3D23-400E-A9D0-816D290CD878}"/>
              </a:ext>
            </a:extLst>
          </p:cNvPr>
          <p:cNvGrpSpPr>
            <a:grpSpLocks/>
          </p:cNvGrpSpPr>
          <p:nvPr/>
        </p:nvGrpSpPr>
        <p:grpSpPr bwMode="auto">
          <a:xfrm>
            <a:off x="8783760" y="3736732"/>
            <a:ext cx="3005773" cy="922749"/>
            <a:chOff x="1423988" y="1036638"/>
            <a:chExt cx="3314700" cy="1017587"/>
          </a:xfrm>
        </p:grpSpPr>
        <p:sp>
          <p:nvSpPr>
            <p:cNvPr id="6150" name="object 5">
              <a:extLst>
                <a:ext uri="{FF2B5EF4-FFF2-40B4-BE49-F238E27FC236}">
                  <a16:creationId xmlns:a16="http://schemas.microsoft.com/office/drawing/2014/main" id="{8B674EC7-B665-4AB1-A001-80861ED7E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488" y="1036638"/>
              <a:ext cx="2108200" cy="998537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 sz="1632"/>
            </a:p>
          </p:txBody>
        </p:sp>
        <p:sp>
          <p:nvSpPr>
            <p:cNvPr id="6151" name="object 6">
              <a:extLst>
                <a:ext uri="{FF2B5EF4-FFF2-40B4-BE49-F238E27FC236}">
                  <a16:creationId xmlns:a16="http://schemas.microsoft.com/office/drawing/2014/main" id="{3EFE5B1C-2E99-421E-8856-D1261E392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513" y="1831975"/>
              <a:ext cx="612775" cy="222250"/>
            </a:xfrm>
            <a:custGeom>
              <a:avLst/>
              <a:gdLst>
                <a:gd name="T0" fmla="*/ 612273 w 612775"/>
                <a:gd name="T1" fmla="*/ 0 h 222885"/>
                <a:gd name="T2" fmla="*/ 0 w 612775"/>
                <a:gd name="T3" fmla="*/ 0 h 222885"/>
                <a:gd name="T4" fmla="*/ 0 w 612775"/>
                <a:gd name="T5" fmla="*/ 215765 h 222885"/>
                <a:gd name="T6" fmla="*/ 317826 w 612775"/>
                <a:gd name="T7" fmla="*/ 215765 h 222885"/>
                <a:gd name="T8" fmla="*/ 369176 w 612775"/>
                <a:gd name="T9" fmla="*/ 211595 h 222885"/>
                <a:gd name="T10" fmla="*/ 417767 w 612775"/>
                <a:gd name="T11" fmla="*/ 199539 h 222885"/>
                <a:gd name="T12" fmla="*/ 462900 w 612775"/>
                <a:gd name="T13" fmla="*/ 180285 h 222885"/>
                <a:gd name="T14" fmla="*/ 503877 w 612775"/>
                <a:gd name="T15" fmla="*/ 154517 h 222885"/>
                <a:gd name="T16" fmla="*/ 540001 w 612775"/>
                <a:gd name="T17" fmla="*/ 122921 h 222885"/>
                <a:gd name="T18" fmla="*/ 570574 w 612775"/>
                <a:gd name="T19" fmla="*/ 86177 h 222885"/>
                <a:gd name="T20" fmla="*/ 594897 w 612775"/>
                <a:gd name="T21" fmla="*/ 44975 h 222885"/>
                <a:gd name="T22" fmla="*/ 612273 w 612775"/>
                <a:gd name="T23" fmla="*/ 0 h 2228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2775" h="222885">
                  <a:moveTo>
                    <a:pt x="612273" y="0"/>
                  </a:moveTo>
                  <a:lnTo>
                    <a:pt x="0" y="0"/>
                  </a:lnTo>
                  <a:lnTo>
                    <a:pt x="0" y="222644"/>
                  </a:lnTo>
                  <a:lnTo>
                    <a:pt x="317826" y="222644"/>
                  </a:lnTo>
                  <a:lnTo>
                    <a:pt x="369176" y="218341"/>
                  </a:lnTo>
                  <a:lnTo>
                    <a:pt x="417767" y="205901"/>
                  </a:lnTo>
                  <a:lnTo>
                    <a:pt x="462900" y="186033"/>
                  </a:lnTo>
                  <a:lnTo>
                    <a:pt x="503877" y="159443"/>
                  </a:lnTo>
                  <a:lnTo>
                    <a:pt x="540001" y="126837"/>
                  </a:lnTo>
                  <a:lnTo>
                    <a:pt x="570574" y="88924"/>
                  </a:lnTo>
                  <a:lnTo>
                    <a:pt x="594897" y="46409"/>
                  </a:lnTo>
                  <a:lnTo>
                    <a:pt x="612273" y="0"/>
                  </a:lnTo>
                  <a:close/>
                </a:path>
              </a:pathLst>
            </a:custGeom>
            <a:solidFill>
              <a:srgbClr val="EC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632"/>
            </a:p>
          </p:txBody>
        </p:sp>
        <p:sp>
          <p:nvSpPr>
            <p:cNvPr id="6152" name="object 7">
              <a:extLst>
                <a:ext uri="{FF2B5EF4-FFF2-40B4-BE49-F238E27FC236}">
                  <a16:creationId xmlns:a16="http://schemas.microsoft.com/office/drawing/2014/main" id="{B73EE5BD-AD88-4BCC-9499-38814C863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988" y="1052513"/>
              <a:ext cx="1001712" cy="1001712"/>
            </a:xfrm>
            <a:custGeom>
              <a:avLst/>
              <a:gdLst>
                <a:gd name="T0" fmla="*/ 998412 w 1002030"/>
                <a:gd name="T1" fmla="*/ 0 h 1002030"/>
                <a:gd name="T2" fmla="*/ 305069 w 1002030"/>
                <a:gd name="T3" fmla="*/ 0 h 1002030"/>
                <a:gd name="T4" fmla="*/ 255595 w 1002030"/>
                <a:gd name="T5" fmla="*/ 3996 h 1002030"/>
                <a:gd name="T6" fmla="*/ 208658 w 1002030"/>
                <a:gd name="T7" fmla="*/ 15554 h 1002030"/>
                <a:gd name="T8" fmla="*/ 164888 w 1002030"/>
                <a:gd name="T9" fmla="*/ 34055 h 1002030"/>
                <a:gd name="T10" fmla="*/ 124908 w 1002030"/>
                <a:gd name="T11" fmla="*/ 58866 h 1002030"/>
                <a:gd name="T12" fmla="*/ 89368 w 1002030"/>
                <a:gd name="T13" fmla="*/ 89368 h 1002030"/>
                <a:gd name="T14" fmla="*/ 58866 w 1002030"/>
                <a:gd name="T15" fmla="*/ 124909 h 1002030"/>
                <a:gd name="T16" fmla="*/ 34054 w 1002030"/>
                <a:gd name="T17" fmla="*/ 164889 h 1002030"/>
                <a:gd name="T18" fmla="*/ 15554 w 1002030"/>
                <a:gd name="T19" fmla="*/ 208659 h 1002030"/>
                <a:gd name="T20" fmla="*/ 3996 w 1002030"/>
                <a:gd name="T21" fmla="*/ 255596 h 1002030"/>
                <a:gd name="T22" fmla="*/ 0 w 1002030"/>
                <a:gd name="T23" fmla="*/ 305070 h 1002030"/>
                <a:gd name="T24" fmla="*/ 4697 w 1002030"/>
                <a:gd name="T25" fmla="*/ 359135 h 1002030"/>
                <a:gd name="T26" fmla="*/ 18287 w 1002030"/>
                <a:gd name="T27" fmla="*/ 410039 h 1002030"/>
                <a:gd name="T28" fmla="*/ 40073 w 1002030"/>
                <a:gd name="T29" fmla="*/ 456993 h 1002030"/>
                <a:gd name="T30" fmla="*/ 69334 w 1002030"/>
                <a:gd name="T31" fmla="*/ 499207 h 1002030"/>
                <a:gd name="T32" fmla="*/ 40137 w 1002030"/>
                <a:gd name="T33" fmla="*/ 541428 h 1002030"/>
                <a:gd name="T34" fmla="*/ 18344 w 1002030"/>
                <a:gd name="T35" fmla="*/ 588415 h 1002030"/>
                <a:gd name="T36" fmla="*/ 4716 w 1002030"/>
                <a:gd name="T37" fmla="*/ 639335 h 1002030"/>
                <a:gd name="T38" fmla="*/ 0 w 1002030"/>
                <a:gd name="T39" fmla="*/ 693344 h 1002030"/>
                <a:gd name="T40" fmla="*/ 0 w 1002030"/>
                <a:gd name="T41" fmla="*/ 998413 h 1002030"/>
                <a:gd name="T42" fmla="*/ 221867 w 1002030"/>
                <a:gd name="T43" fmla="*/ 998413 h 1002030"/>
                <a:gd name="T44" fmla="*/ 221867 w 1002030"/>
                <a:gd name="T45" fmla="*/ 693344 h 1002030"/>
                <a:gd name="T46" fmla="*/ 228404 w 1002030"/>
                <a:gd name="T47" fmla="*/ 660962 h 1002030"/>
                <a:gd name="T48" fmla="*/ 246244 w 1002030"/>
                <a:gd name="T49" fmla="*/ 634513 h 1002030"/>
                <a:gd name="T50" fmla="*/ 272684 w 1002030"/>
                <a:gd name="T51" fmla="*/ 616683 h 1002030"/>
                <a:gd name="T52" fmla="*/ 305069 w 1002030"/>
                <a:gd name="T53" fmla="*/ 610143 h 1002030"/>
                <a:gd name="T54" fmla="*/ 998412 w 1002030"/>
                <a:gd name="T55" fmla="*/ 610143 h 1002030"/>
                <a:gd name="T56" fmla="*/ 998412 w 1002030"/>
                <a:gd name="T57" fmla="*/ 388275 h 1002030"/>
                <a:gd name="T58" fmla="*/ 305069 w 1002030"/>
                <a:gd name="T59" fmla="*/ 388275 h 1002030"/>
                <a:gd name="T60" fmla="*/ 272684 w 1002030"/>
                <a:gd name="T61" fmla="*/ 381736 h 1002030"/>
                <a:gd name="T62" fmla="*/ 246244 w 1002030"/>
                <a:gd name="T63" fmla="*/ 363898 h 1002030"/>
                <a:gd name="T64" fmla="*/ 228404 w 1002030"/>
                <a:gd name="T65" fmla="*/ 337456 h 1002030"/>
                <a:gd name="T66" fmla="*/ 221867 w 1002030"/>
                <a:gd name="T67" fmla="*/ 305070 h 1002030"/>
                <a:gd name="T68" fmla="*/ 228404 w 1002030"/>
                <a:gd name="T69" fmla="*/ 272685 h 1002030"/>
                <a:gd name="T70" fmla="*/ 246244 w 1002030"/>
                <a:gd name="T71" fmla="*/ 246245 h 1002030"/>
                <a:gd name="T72" fmla="*/ 272684 w 1002030"/>
                <a:gd name="T73" fmla="*/ 228405 h 1002030"/>
                <a:gd name="T74" fmla="*/ 305069 w 1002030"/>
                <a:gd name="T75" fmla="*/ 221868 h 1002030"/>
                <a:gd name="T76" fmla="*/ 998412 w 1002030"/>
                <a:gd name="T77" fmla="*/ 221868 h 1002030"/>
                <a:gd name="T78" fmla="*/ 998412 w 1002030"/>
                <a:gd name="T79" fmla="*/ 0 h 10020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2030" h="1002030">
                  <a:moveTo>
                    <a:pt x="1001904" y="0"/>
                  </a:moveTo>
                  <a:lnTo>
                    <a:pt x="306136" y="0"/>
                  </a:lnTo>
                  <a:lnTo>
                    <a:pt x="256486" y="4007"/>
                  </a:lnTo>
                  <a:lnTo>
                    <a:pt x="209384" y="15609"/>
                  </a:lnTo>
                  <a:lnTo>
                    <a:pt x="165461" y="34176"/>
                  </a:lnTo>
                  <a:lnTo>
                    <a:pt x="125348" y="59075"/>
                  </a:lnTo>
                  <a:lnTo>
                    <a:pt x="89676" y="89676"/>
                  </a:lnTo>
                  <a:lnTo>
                    <a:pt x="59075" y="125349"/>
                  </a:lnTo>
                  <a:lnTo>
                    <a:pt x="34175" y="165462"/>
                  </a:lnTo>
                  <a:lnTo>
                    <a:pt x="15609" y="209385"/>
                  </a:lnTo>
                  <a:lnTo>
                    <a:pt x="4007" y="256487"/>
                  </a:lnTo>
                  <a:lnTo>
                    <a:pt x="0" y="306137"/>
                  </a:lnTo>
                  <a:lnTo>
                    <a:pt x="4708" y="360389"/>
                  </a:lnTo>
                  <a:lnTo>
                    <a:pt x="18353" y="411471"/>
                  </a:lnTo>
                  <a:lnTo>
                    <a:pt x="40216" y="458589"/>
                  </a:lnTo>
                  <a:lnTo>
                    <a:pt x="69576" y="500955"/>
                  </a:lnTo>
                  <a:lnTo>
                    <a:pt x="40280" y="543320"/>
                  </a:lnTo>
                  <a:lnTo>
                    <a:pt x="18410" y="590472"/>
                  </a:lnTo>
                  <a:lnTo>
                    <a:pt x="4729" y="641570"/>
                  </a:lnTo>
                  <a:lnTo>
                    <a:pt x="0" y="695769"/>
                  </a:lnTo>
                  <a:lnTo>
                    <a:pt x="0" y="1001905"/>
                  </a:lnTo>
                  <a:lnTo>
                    <a:pt x="222644" y="1001905"/>
                  </a:lnTo>
                  <a:lnTo>
                    <a:pt x="222644" y="695769"/>
                  </a:lnTo>
                  <a:lnTo>
                    <a:pt x="229207" y="663272"/>
                  </a:lnTo>
                  <a:lnTo>
                    <a:pt x="247102" y="636733"/>
                  </a:lnTo>
                  <a:lnTo>
                    <a:pt x="273641" y="618839"/>
                  </a:lnTo>
                  <a:lnTo>
                    <a:pt x="306136" y="612277"/>
                  </a:lnTo>
                  <a:lnTo>
                    <a:pt x="1001904" y="612277"/>
                  </a:lnTo>
                  <a:lnTo>
                    <a:pt x="1001904" y="389632"/>
                  </a:lnTo>
                  <a:lnTo>
                    <a:pt x="306136" y="389632"/>
                  </a:lnTo>
                  <a:lnTo>
                    <a:pt x="273641" y="383069"/>
                  </a:lnTo>
                  <a:lnTo>
                    <a:pt x="247102" y="365174"/>
                  </a:lnTo>
                  <a:lnTo>
                    <a:pt x="229207" y="338633"/>
                  </a:lnTo>
                  <a:lnTo>
                    <a:pt x="222644" y="306137"/>
                  </a:lnTo>
                  <a:lnTo>
                    <a:pt x="229207" y="273642"/>
                  </a:lnTo>
                  <a:lnTo>
                    <a:pt x="247102" y="247103"/>
                  </a:lnTo>
                  <a:lnTo>
                    <a:pt x="273641" y="229208"/>
                  </a:lnTo>
                  <a:lnTo>
                    <a:pt x="306136" y="222646"/>
                  </a:lnTo>
                  <a:lnTo>
                    <a:pt x="1001904" y="222646"/>
                  </a:lnTo>
                  <a:lnTo>
                    <a:pt x="10019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632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DFADA4-7B79-42EA-8AA5-24DC41EEF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59" y="551675"/>
            <a:ext cx="2317924" cy="2317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EF0C5A-E0A2-AEEB-8F9D-B724B0E6A510}"/>
              </a:ext>
            </a:extLst>
          </p:cNvPr>
          <p:cNvSpPr txBox="1"/>
          <p:nvPr/>
        </p:nvSpPr>
        <p:spPr>
          <a:xfrm>
            <a:off x="315377" y="203480"/>
            <a:ext cx="57806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ИНСТИТУТ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ИНЖЕНЕРОВ 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СТРОИТЕЛЬСТВА </a:t>
            </a:r>
          </a:p>
          <a:p>
            <a:r>
              <a:rPr lang="ru-RU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 ТРАНСПОРТА</a:t>
            </a:r>
            <a:r>
              <a:rPr lang="en-US" sz="48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</a:t>
            </a:r>
            <a:endParaRPr lang="ru-RU" sz="4800" b="1" spc="200" dirty="0">
              <a:solidFill>
                <a:srgbClr val="FFFFFF"/>
              </a:solidFill>
              <a:cs typeface="Poppins" panose="00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3B7E4C-41EF-AB8F-4EE3-3F62F1E307C1}"/>
              </a:ext>
            </a:extLst>
          </p:cNvPr>
          <p:cNvSpPr txBox="1"/>
          <p:nvPr/>
        </p:nvSpPr>
        <p:spPr>
          <a:xfrm>
            <a:off x="315377" y="4642206"/>
            <a:ext cx="54429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21.05.01 Прикладная геодезия (специалитет),</a:t>
            </a:r>
          </a:p>
          <a:p>
            <a:r>
              <a:rPr lang="ru-RU" sz="2600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Профиль: Инженерная геодезия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3BD21C-9AA9-7705-B288-C90D4D93535A}"/>
              </a:ext>
            </a:extLst>
          </p:cNvPr>
          <p:cNvSpPr txBox="1"/>
          <p:nvPr/>
        </p:nvSpPr>
        <p:spPr>
          <a:xfrm>
            <a:off x="8773163" y="5279800"/>
            <a:ext cx="326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Узнать условия поступления:</a:t>
            </a:r>
          </a:p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priem@ystu.ru</a:t>
            </a:r>
          </a:p>
        </p:txBody>
      </p:sp>
      <p:pic>
        <p:nvPicPr>
          <p:cNvPr id="2" name="Picture 4" descr="Picture background">
            <a:extLst>
              <a:ext uri="{FF2B5EF4-FFF2-40B4-BE49-F238E27FC236}">
                <a16:creationId xmlns:a16="http://schemas.microsoft.com/office/drawing/2014/main" id="{FAE0F1EE-3CAC-C17F-D351-7C007144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rgbClr val="E8E8E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" b="98750" l="1230" r="96721">
                        <a14:foregroundMark x1="54918" y1="7500" x2="54918" y2="7500"/>
                        <a14:foregroundMark x1="46721" y1="8750" x2="50410" y2="3125"/>
                        <a14:foregroundMark x1="48770" y1="6563" x2="46311" y2="13438"/>
                        <a14:foregroundMark x1="46311" y1="3750" x2="43852" y2="8125"/>
                        <a14:foregroundMark x1="45082" y1="4063" x2="52459" y2="313"/>
                        <a14:foregroundMark x1="50410" y1="5000" x2="61475" y2="15313"/>
                        <a14:foregroundMark x1="41803" y1="14375" x2="46721" y2="16563"/>
                        <a14:foregroundMark x1="43033" y1="21250" x2="52869" y2="22500"/>
                        <a14:foregroundMark x1="36885" y1="21563" x2="42213" y2="25625"/>
                        <a14:foregroundMark x1="42213" y1="20938" x2="40164" y2="24063"/>
                        <a14:foregroundMark x1="61475" y1="16563" x2="63525" y2="14063"/>
                        <a14:foregroundMark x1="40164" y1="14063" x2="40574" y2="11563"/>
                        <a14:foregroundMark x1="41393" y1="6563" x2="49180" y2="1563"/>
                        <a14:foregroundMark x1="48770" y1="2500" x2="47541" y2="6250"/>
                        <a14:foregroundMark x1="42623" y1="27187" x2="31242" y2="41445"/>
                        <a14:foregroundMark x1="51230" y1="26250" x2="60656" y2="37500"/>
                        <a14:foregroundMark x1="54918" y1="27187" x2="64344" y2="40000"/>
                        <a14:foregroundMark x1="52049" y1="27187" x2="61885" y2="30312"/>
                        <a14:foregroundMark x1="59016" y1="36875" x2="61475" y2="39688"/>
                        <a14:foregroundMark x1="48707" y1="64613" x2="52992" y2="64409"/>
                        <a14:foregroundMark x1="40574" y1="65000" x2="43752" y2="64849"/>
                        <a14:foregroundMark x1="49590" y1="73125" x2="59426" y2="77188"/>
                        <a14:foregroundMark x1="47131" y1="76250" x2="36475" y2="76250"/>
                        <a14:foregroundMark x1="44262" y1="83125" x2="31967" y2="96563"/>
                        <a14:foregroundMark x1="31967" y1="96563" x2="31967" y2="96563"/>
                        <a14:foregroundMark x1="47131" y1="84375" x2="37705" y2="94688"/>
                        <a14:foregroundMark x1="43852" y1="84375" x2="45902" y2="94375"/>
                        <a14:foregroundMark x1="50410" y1="85000" x2="52049" y2="93750"/>
                        <a14:foregroundMark x1="53279" y1="84063" x2="43033" y2="95000"/>
                        <a14:foregroundMark x1="42623" y1="95625" x2="56967" y2="94063"/>
                        <a14:foregroundMark x1="66393" y1="87813" x2="70082" y2="92500"/>
                        <a14:foregroundMark x1="86885" y1="78750" x2="96311" y2="95313"/>
                        <a14:foregroundMark x1="2049" y1="95625" x2="9836" y2="85938"/>
                        <a14:foregroundMark x1="19262" y1="81563" x2="20082" y2="78125"/>
                        <a14:foregroundMark x1="35246" y1="29688" x2="35246" y2="32188"/>
                        <a14:foregroundMark x1="34016" y1="32188" x2="38934" y2="28750"/>
                        <a14:foregroundMark x1="59836" y1="2813" x2="63525" y2="3438"/>
                        <a14:foregroundMark x1="44262" y1="56250" x2="44262" y2="56250"/>
                        <a14:foregroundMark x1="44262" y1="56250" x2="44262" y2="56250"/>
                        <a14:foregroundMark x1="54918" y1="69688" x2="54918" y2="69688"/>
                        <a14:foregroundMark x1="22541" y1="76875" x2="24180" y2="82500"/>
                        <a14:foregroundMark x1="22541" y1="75625" x2="15574" y2="85938"/>
                        <a14:foregroundMark x1="19262" y1="80313" x2="20902" y2="89063"/>
                        <a14:foregroundMark x1="15984" y1="85000" x2="17213" y2="94375"/>
                        <a14:foregroundMark x1="13934" y1="89063" x2="11475" y2="94375"/>
                        <a14:foregroundMark x1="9016" y1="89375" x2="18443" y2="98750"/>
                        <a14:foregroundMark x1="57377" y1="98438" x2="72131" y2="98438"/>
                        <a14:foregroundMark x1="61885" y1="85938" x2="59426" y2="55937"/>
                        <a14:foregroundMark x1="51230" y1="71563" x2="56148" y2="48125"/>
                        <a14:foregroundMark x1="46311" y1="65000" x2="46721" y2="50938"/>
                        <a14:foregroundMark x1="49180" y1="56875" x2="37705" y2="72188"/>
                        <a14:foregroundMark x1="41803" y1="55625" x2="38525" y2="71250"/>
                        <a14:foregroundMark x1="45902" y1="59062" x2="37295" y2="70625"/>
                        <a14:foregroundMark x1="39344" y1="57813" x2="35656" y2="71875"/>
                        <a14:foregroundMark x1="56967" y1="63438" x2="56557" y2="70938"/>
                        <a14:foregroundMark x1="75410" y1="60313" x2="79918" y2="66563"/>
                        <a14:foregroundMark x1="70902" y1="73125" x2="79098" y2="82813"/>
                        <a14:foregroundMark x1="77459" y1="71563" x2="79098" y2="87813"/>
                        <a14:foregroundMark x1="79098" y1="87813" x2="79098" y2="87813"/>
                        <a14:foregroundMark x1="90574" y1="91250" x2="93033" y2="90938"/>
                        <a14:foregroundMark x1="95492" y1="89375" x2="96721" y2="95938"/>
                        <a14:foregroundMark x1="4508" y1="94063" x2="1230" y2="97500"/>
                        <a14:backgroundMark x1="30738" y1="41250" x2="28689" y2="4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3" y="3440420"/>
            <a:ext cx="692620" cy="90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одежда, человек, Человеческое лицо, женщ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2DB121-38EA-BFFA-020A-D01B7405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r="-1"/>
          <a:stretch/>
        </p:blipFill>
        <p:spPr>
          <a:xfrm>
            <a:off x="0" y="0"/>
            <a:ext cx="12192000" cy="70595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CD1022-1934-749C-4760-965F96E6CDA1}"/>
              </a:ext>
            </a:extLst>
          </p:cNvPr>
          <p:cNvSpPr/>
          <p:nvPr/>
        </p:nvSpPr>
        <p:spPr>
          <a:xfrm>
            <a:off x="0" y="-42"/>
            <a:ext cx="12271617" cy="705956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123" name="Группа 2">
            <a:extLst>
              <a:ext uri="{FF2B5EF4-FFF2-40B4-BE49-F238E27FC236}">
                <a16:creationId xmlns:a16="http://schemas.microsoft.com/office/drawing/2014/main" id="{28150BE8-3B9E-41BE-9194-3E9143DDA643}"/>
              </a:ext>
            </a:extLst>
          </p:cNvPr>
          <p:cNvGrpSpPr>
            <a:grpSpLocks/>
          </p:cNvGrpSpPr>
          <p:nvPr/>
        </p:nvGrpSpPr>
        <p:grpSpPr bwMode="auto">
          <a:xfrm>
            <a:off x="817523" y="5513584"/>
            <a:ext cx="2037437" cy="625330"/>
            <a:chOff x="1423988" y="1036638"/>
            <a:chExt cx="3314700" cy="1017587"/>
          </a:xfrm>
        </p:grpSpPr>
        <p:sp>
          <p:nvSpPr>
            <p:cNvPr id="5128" name="object 6">
              <a:extLst>
                <a:ext uri="{FF2B5EF4-FFF2-40B4-BE49-F238E27FC236}">
                  <a16:creationId xmlns:a16="http://schemas.microsoft.com/office/drawing/2014/main" id="{6CFDFC19-4F28-4001-83BF-F8946CC8D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468" y="1831792"/>
              <a:ext cx="612860" cy="222433"/>
            </a:xfrm>
            <a:custGeom>
              <a:avLst/>
              <a:gdLst>
                <a:gd name="T0" fmla="*/ 612273 w 612775"/>
                <a:gd name="T1" fmla="*/ 0 h 222885"/>
                <a:gd name="T2" fmla="*/ 0 w 612775"/>
                <a:gd name="T3" fmla="*/ 0 h 222885"/>
                <a:gd name="T4" fmla="*/ 0 w 612775"/>
                <a:gd name="T5" fmla="*/ 192494 h 222885"/>
                <a:gd name="T6" fmla="*/ 317826 w 612775"/>
                <a:gd name="T7" fmla="*/ 192494 h 222885"/>
                <a:gd name="T8" fmla="*/ 369176 w 612775"/>
                <a:gd name="T9" fmla="*/ 188773 h 222885"/>
                <a:gd name="T10" fmla="*/ 417767 w 612775"/>
                <a:gd name="T11" fmla="*/ 178021 h 222885"/>
                <a:gd name="T12" fmla="*/ 462900 w 612775"/>
                <a:gd name="T13" fmla="*/ 160841 h 222885"/>
                <a:gd name="T14" fmla="*/ 503877 w 612775"/>
                <a:gd name="T15" fmla="*/ 137852 h 222885"/>
                <a:gd name="T16" fmla="*/ 540001 w 612775"/>
                <a:gd name="T17" fmla="*/ 109666 h 222885"/>
                <a:gd name="T18" fmla="*/ 570574 w 612775"/>
                <a:gd name="T19" fmla="*/ 76881 h 222885"/>
                <a:gd name="T20" fmla="*/ 594897 w 612775"/>
                <a:gd name="T21" fmla="*/ 40124 h 222885"/>
                <a:gd name="T22" fmla="*/ 612273 w 612775"/>
                <a:gd name="T23" fmla="*/ 0 h 2228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12775" h="222885">
                  <a:moveTo>
                    <a:pt x="612273" y="0"/>
                  </a:moveTo>
                  <a:lnTo>
                    <a:pt x="0" y="0"/>
                  </a:lnTo>
                  <a:lnTo>
                    <a:pt x="0" y="222644"/>
                  </a:lnTo>
                  <a:lnTo>
                    <a:pt x="317826" y="222644"/>
                  </a:lnTo>
                  <a:lnTo>
                    <a:pt x="369176" y="218341"/>
                  </a:lnTo>
                  <a:lnTo>
                    <a:pt x="417767" y="205901"/>
                  </a:lnTo>
                  <a:lnTo>
                    <a:pt x="462900" y="186033"/>
                  </a:lnTo>
                  <a:lnTo>
                    <a:pt x="503877" y="159443"/>
                  </a:lnTo>
                  <a:lnTo>
                    <a:pt x="540001" y="126837"/>
                  </a:lnTo>
                  <a:lnTo>
                    <a:pt x="570574" y="88924"/>
                  </a:lnTo>
                  <a:lnTo>
                    <a:pt x="594897" y="46409"/>
                  </a:lnTo>
                  <a:lnTo>
                    <a:pt x="612273" y="0"/>
                  </a:lnTo>
                  <a:close/>
                </a:path>
              </a:pathLst>
            </a:custGeom>
            <a:solidFill>
              <a:srgbClr val="EC7200"/>
            </a:solidFill>
            <a:ln>
              <a:noFill/>
            </a:ln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32">
                <a:latin typeface="+mn-lt"/>
              </a:endParaRPr>
            </a:p>
          </p:txBody>
        </p:sp>
        <p:grpSp>
          <p:nvGrpSpPr>
            <p:cNvPr id="3" name="Группа 1">
              <a:extLst>
                <a:ext uri="{FF2B5EF4-FFF2-40B4-BE49-F238E27FC236}">
                  <a16:creationId xmlns:a16="http://schemas.microsoft.com/office/drawing/2014/main" id="{7C64D078-4D4D-4440-864D-D6507D384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3988" y="1036638"/>
              <a:ext cx="3314700" cy="1017587"/>
              <a:chOff x="1423988" y="1036638"/>
              <a:chExt cx="3314700" cy="1017587"/>
            </a:xfrm>
          </p:grpSpPr>
          <p:sp>
            <p:nvSpPr>
              <p:cNvPr id="5130" name="object 5">
                <a:extLst>
                  <a:ext uri="{FF2B5EF4-FFF2-40B4-BE49-F238E27FC236}">
                    <a16:creationId xmlns:a16="http://schemas.microsoft.com/office/drawing/2014/main" id="{EA3331D6-D4F1-44CB-8945-E33EF901F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0448" y="1036638"/>
                <a:ext cx="2108240" cy="998322"/>
              </a:xfrm>
              <a:prstGeom prst="rect">
                <a:avLst/>
              </a:prstGeom>
              <a:blipFill dpi="0" rotWithShape="1">
                <a:blip r:embed="rId3" cstate="print"/>
                <a:srcRect/>
                <a:stretch>
                  <a:fillRect/>
                </a:stretch>
              </a:blipFill>
              <a:ln>
                <a:noFill/>
              </a:ln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altLang="ru-RU" sz="1632"/>
              </a:p>
            </p:txBody>
          </p:sp>
          <p:sp>
            <p:nvSpPr>
              <p:cNvPr id="5131" name="object 7">
                <a:extLst>
                  <a:ext uri="{FF2B5EF4-FFF2-40B4-BE49-F238E27FC236}">
                    <a16:creationId xmlns:a16="http://schemas.microsoft.com/office/drawing/2014/main" id="{DB62F2CA-6169-4666-A159-AC1F2E7CB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3988" y="1052400"/>
                <a:ext cx="1001589" cy="1001825"/>
              </a:xfrm>
              <a:custGeom>
                <a:avLst/>
                <a:gdLst>
                  <a:gd name="T0" fmla="*/ 985816 w 1002030"/>
                  <a:gd name="T1" fmla="*/ 0 h 1002030"/>
                  <a:gd name="T2" fmla="*/ 301218 w 1002030"/>
                  <a:gd name="T3" fmla="*/ 0 h 1002030"/>
                  <a:gd name="T4" fmla="*/ 252371 w 1002030"/>
                  <a:gd name="T5" fmla="*/ 3956 h 1002030"/>
                  <a:gd name="T6" fmla="*/ 206023 w 1002030"/>
                  <a:gd name="T7" fmla="*/ 15354 h 1002030"/>
                  <a:gd name="T8" fmla="*/ 162808 w 1002030"/>
                  <a:gd name="T9" fmla="*/ 33615 h 1002030"/>
                  <a:gd name="T10" fmla="*/ 123336 w 1002030"/>
                  <a:gd name="T11" fmla="*/ 58115 h 1002030"/>
                  <a:gd name="T12" fmla="*/ 88248 w 1002030"/>
                  <a:gd name="T13" fmla="*/ 88248 h 1002030"/>
                  <a:gd name="T14" fmla="*/ 58115 w 1002030"/>
                  <a:gd name="T15" fmla="*/ 123337 h 1002030"/>
                  <a:gd name="T16" fmla="*/ 33614 w 1002030"/>
                  <a:gd name="T17" fmla="*/ 162809 h 1002030"/>
                  <a:gd name="T18" fmla="*/ 15354 w 1002030"/>
                  <a:gd name="T19" fmla="*/ 206024 h 1002030"/>
                  <a:gd name="T20" fmla="*/ 3956 w 1002030"/>
                  <a:gd name="T21" fmla="*/ 252372 h 1002030"/>
                  <a:gd name="T22" fmla="*/ 0 w 1002030"/>
                  <a:gd name="T23" fmla="*/ 301219 h 1002030"/>
                  <a:gd name="T24" fmla="*/ 4657 w 1002030"/>
                  <a:gd name="T25" fmla="*/ 354601 h 1002030"/>
                  <a:gd name="T26" fmla="*/ 18047 w 1002030"/>
                  <a:gd name="T27" fmla="*/ 404863 h 1002030"/>
                  <a:gd name="T28" fmla="*/ 39553 w 1002030"/>
                  <a:gd name="T29" fmla="*/ 451227 h 1002030"/>
                  <a:gd name="T30" fmla="*/ 68454 w 1002030"/>
                  <a:gd name="T31" fmla="*/ 492909 h 1002030"/>
                  <a:gd name="T32" fmla="*/ 39617 w 1002030"/>
                  <a:gd name="T33" fmla="*/ 534597 h 1002030"/>
                  <a:gd name="T34" fmla="*/ 18104 w 1002030"/>
                  <a:gd name="T35" fmla="*/ 580992 h 1002030"/>
                  <a:gd name="T36" fmla="*/ 4676 w 1002030"/>
                  <a:gd name="T37" fmla="*/ 631268 h 1002030"/>
                  <a:gd name="T38" fmla="*/ 0 w 1002030"/>
                  <a:gd name="T39" fmla="*/ 684596 h 1002030"/>
                  <a:gd name="T40" fmla="*/ 0 w 1002030"/>
                  <a:gd name="T41" fmla="*/ 985817 h 1002030"/>
                  <a:gd name="T42" fmla="*/ 219067 w 1002030"/>
                  <a:gd name="T43" fmla="*/ 985817 h 1002030"/>
                  <a:gd name="T44" fmla="*/ 219067 w 1002030"/>
                  <a:gd name="T45" fmla="*/ 684596 h 1002030"/>
                  <a:gd name="T46" fmla="*/ 225524 w 1002030"/>
                  <a:gd name="T47" fmla="*/ 652624 h 1002030"/>
                  <a:gd name="T48" fmla="*/ 243137 w 1002030"/>
                  <a:gd name="T49" fmla="*/ 626509 h 1002030"/>
                  <a:gd name="T50" fmla="*/ 269243 w 1002030"/>
                  <a:gd name="T51" fmla="*/ 608903 h 1002030"/>
                  <a:gd name="T52" fmla="*/ 301218 w 1002030"/>
                  <a:gd name="T53" fmla="*/ 602446 h 1002030"/>
                  <a:gd name="T54" fmla="*/ 985816 w 1002030"/>
                  <a:gd name="T55" fmla="*/ 602446 h 1002030"/>
                  <a:gd name="T56" fmla="*/ 985816 w 1002030"/>
                  <a:gd name="T57" fmla="*/ 383376 h 1002030"/>
                  <a:gd name="T58" fmla="*/ 301218 w 1002030"/>
                  <a:gd name="T59" fmla="*/ 383376 h 1002030"/>
                  <a:gd name="T60" fmla="*/ 269243 w 1002030"/>
                  <a:gd name="T61" fmla="*/ 376919 h 1002030"/>
                  <a:gd name="T62" fmla="*/ 243137 w 1002030"/>
                  <a:gd name="T63" fmla="*/ 359311 h 1002030"/>
                  <a:gd name="T64" fmla="*/ 225524 w 1002030"/>
                  <a:gd name="T65" fmla="*/ 333198 h 1002030"/>
                  <a:gd name="T66" fmla="*/ 219067 w 1002030"/>
                  <a:gd name="T67" fmla="*/ 301219 h 1002030"/>
                  <a:gd name="T68" fmla="*/ 225524 w 1002030"/>
                  <a:gd name="T69" fmla="*/ 269244 h 1002030"/>
                  <a:gd name="T70" fmla="*/ 243137 w 1002030"/>
                  <a:gd name="T71" fmla="*/ 243138 h 1002030"/>
                  <a:gd name="T72" fmla="*/ 269243 w 1002030"/>
                  <a:gd name="T73" fmla="*/ 225525 h 1002030"/>
                  <a:gd name="T74" fmla="*/ 301218 w 1002030"/>
                  <a:gd name="T75" fmla="*/ 219068 h 1002030"/>
                  <a:gd name="T76" fmla="*/ 985816 w 1002030"/>
                  <a:gd name="T77" fmla="*/ 219068 h 1002030"/>
                  <a:gd name="T78" fmla="*/ 985816 w 1002030"/>
                  <a:gd name="T79" fmla="*/ 0 h 100203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02030" h="1002030">
                    <a:moveTo>
                      <a:pt x="1001904" y="0"/>
                    </a:moveTo>
                    <a:lnTo>
                      <a:pt x="306136" y="0"/>
                    </a:lnTo>
                    <a:lnTo>
                      <a:pt x="256486" y="4007"/>
                    </a:lnTo>
                    <a:lnTo>
                      <a:pt x="209384" y="15609"/>
                    </a:lnTo>
                    <a:lnTo>
                      <a:pt x="165461" y="34176"/>
                    </a:lnTo>
                    <a:lnTo>
                      <a:pt x="125348" y="59075"/>
                    </a:lnTo>
                    <a:lnTo>
                      <a:pt x="89676" y="89676"/>
                    </a:lnTo>
                    <a:lnTo>
                      <a:pt x="59075" y="125349"/>
                    </a:lnTo>
                    <a:lnTo>
                      <a:pt x="34175" y="165462"/>
                    </a:lnTo>
                    <a:lnTo>
                      <a:pt x="15609" y="209385"/>
                    </a:lnTo>
                    <a:lnTo>
                      <a:pt x="4007" y="256487"/>
                    </a:lnTo>
                    <a:lnTo>
                      <a:pt x="0" y="306137"/>
                    </a:lnTo>
                    <a:lnTo>
                      <a:pt x="4708" y="360389"/>
                    </a:lnTo>
                    <a:lnTo>
                      <a:pt x="18353" y="411471"/>
                    </a:lnTo>
                    <a:lnTo>
                      <a:pt x="40216" y="458589"/>
                    </a:lnTo>
                    <a:lnTo>
                      <a:pt x="69576" y="500955"/>
                    </a:lnTo>
                    <a:lnTo>
                      <a:pt x="40280" y="543320"/>
                    </a:lnTo>
                    <a:lnTo>
                      <a:pt x="18410" y="590472"/>
                    </a:lnTo>
                    <a:lnTo>
                      <a:pt x="4729" y="641570"/>
                    </a:lnTo>
                    <a:lnTo>
                      <a:pt x="0" y="695769"/>
                    </a:lnTo>
                    <a:lnTo>
                      <a:pt x="0" y="1001905"/>
                    </a:lnTo>
                    <a:lnTo>
                      <a:pt x="222644" y="1001905"/>
                    </a:lnTo>
                    <a:lnTo>
                      <a:pt x="222644" y="695769"/>
                    </a:lnTo>
                    <a:lnTo>
                      <a:pt x="229207" y="663272"/>
                    </a:lnTo>
                    <a:lnTo>
                      <a:pt x="247102" y="636733"/>
                    </a:lnTo>
                    <a:lnTo>
                      <a:pt x="273641" y="618839"/>
                    </a:lnTo>
                    <a:lnTo>
                      <a:pt x="306136" y="612277"/>
                    </a:lnTo>
                    <a:lnTo>
                      <a:pt x="1001904" y="612277"/>
                    </a:lnTo>
                    <a:lnTo>
                      <a:pt x="1001904" y="389632"/>
                    </a:lnTo>
                    <a:lnTo>
                      <a:pt x="306136" y="389632"/>
                    </a:lnTo>
                    <a:lnTo>
                      <a:pt x="273641" y="383069"/>
                    </a:lnTo>
                    <a:lnTo>
                      <a:pt x="247102" y="365174"/>
                    </a:lnTo>
                    <a:lnTo>
                      <a:pt x="229207" y="338633"/>
                    </a:lnTo>
                    <a:lnTo>
                      <a:pt x="222644" y="306137"/>
                    </a:lnTo>
                    <a:lnTo>
                      <a:pt x="229207" y="273642"/>
                    </a:lnTo>
                    <a:lnTo>
                      <a:pt x="247102" y="247103"/>
                    </a:lnTo>
                    <a:lnTo>
                      <a:pt x="273641" y="229208"/>
                    </a:lnTo>
                    <a:lnTo>
                      <a:pt x="306136" y="222646"/>
                    </a:lnTo>
                    <a:lnTo>
                      <a:pt x="1001904" y="222646"/>
                    </a:lnTo>
                    <a:lnTo>
                      <a:pt x="100190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632">
                  <a:latin typeface="+mn-lt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EDDDDAF-0F4D-C238-0B1D-7D332C54D9A8}"/>
              </a:ext>
            </a:extLst>
          </p:cNvPr>
          <p:cNvSpPr txBox="1"/>
          <p:nvPr/>
        </p:nvSpPr>
        <p:spPr>
          <a:xfrm>
            <a:off x="558800" y="2189240"/>
            <a:ext cx="10879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ПОСТРОИМ БУДУЩЕЕ ВМЕСТЕ! </a:t>
            </a:r>
          </a:p>
          <a:p>
            <a:pPr algn="ctr"/>
            <a:r>
              <a:rPr lang="ru-RU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С ЛЮБОВЬЮ, ИИСИТ</a:t>
            </a:r>
            <a:r>
              <a:rPr lang="en-US" sz="4400" b="1" spc="200" dirty="0">
                <a:solidFill>
                  <a:srgbClr val="FFFFFF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 </a:t>
            </a:r>
            <a:endParaRPr lang="ru-RU" sz="4400" b="1" spc="200" dirty="0">
              <a:solidFill>
                <a:srgbClr val="FFFFFF"/>
              </a:solidFill>
              <a:cs typeface="Poppins" panose="000008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0D2AE9-5549-E487-4FB2-B6B9277C7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29" y="5089783"/>
            <a:ext cx="1461091" cy="1461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EE753-203B-90FE-4934-B4119EAE8D6A}"/>
              </a:ext>
            </a:extLst>
          </p:cNvPr>
          <p:cNvSpPr txBox="1"/>
          <p:nvPr/>
        </p:nvSpPr>
        <p:spPr>
          <a:xfrm>
            <a:off x="8489180" y="5513584"/>
            <a:ext cx="326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Узнать условия поступления:</a:t>
            </a:r>
          </a:p>
          <a:p>
            <a:r>
              <a:rPr lang="ru-RU" dirty="0">
                <a:solidFill>
                  <a:srgbClr val="FFFFFF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priem@ystu.ru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E6179-A01C-AAB2-1717-3709891A3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17">
            <a:extLst>
              <a:ext uri="{FF2B5EF4-FFF2-40B4-BE49-F238E27FC236}">
                <a16:creationId xmlns:a16="http://schemas.microsoft.com/office/drawing/2014/main" id="{6C7559A3-EADA-EE55-B3D7-F2B1123EA1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" name="Рисунок 15" descr="Изображение выглядит как человек, одежда, на открытом воздухе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61898-97A5-7965-0153-5B7BD8142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0" r="10764"/>
          <a:stretch/>
        </p:blipFill>
        <p:spPr>
          <a:xfrm>
            <a:off x="885861" y="1825625"/>
            <a:ext cx="5102055" cy="443003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3CA668-12C2-D871-5331-8D7837AD4F18}"/>
              </a:ext>
            </a:extLst>
          </p:cNvPr>
          <p:cNvSpPr/>
          <p:nvPr/>
        </p:nvSpPr>
        <p:spPr>
          <a:xfrm>
            <a:off x="6157969" y="185278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BD845-9491-F073-44D7-3BE6C3C3393B}"/>
              </a:ext>
            </a:extLst>
          </p:cNvPr>
          <p:cNvSpPr txBox="1"/>
          <p:nvPr/>
        </p:nvSpPr>
        <p:spPr>
          <a:xfrm>
            <a:off x="822291" y="127886"/>
            <a:ext cx="112484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НАПРАВЛЕНИЕ: 21.05.01 – ПРИКЛАДНАЯ ГЕОДЕЗИЯ </a:t>
            </a:r>
          </a:p>
          <a:p>
            <a:pPr>
              <a:spcAft>
                <a:spcPts val="600"/>
              </a:spcAft>
            </a:pPr>
            <a:r>
              <a:rPr lang="ru-RU" sz="2800" b="1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Профиль: </a:t>
            </a:r>
            <a:r>
              <a:rPr lang="ru-RU" sz="2800" u="sng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Инженерная геодезия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09AE5C-38B8-1980-C9B5-D3D14D8E4CEF}"/>
              </a:ext>
            </a:extLst>
          </p:cNvPr>
          <p:cNvSpPr/>
          <p:nvPr/>
        </p:nvSpPr>
        <p:spPr>
          <a:xfrm>
            <a:off x="8871860" y="185278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C74D5A-AAC3-A6A8-312B-576570FB7B92}"/>
              </a:ext>
            </a:extLst>
          </p:cNvPr>
          <p:cNvSpPr/>
          <p:nvPr/>
        </p:nvSpPr>
        <p:spPr>
          <a:xfrm>
            <a:off x="6172202" y="4214799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8995C9-3B22-E0A5-9B11-3BD595DCEEFF}"/>
              </a:ext>
            </a:extLst>
          </p:cNvPr>
          <p:cNvSpPr/>
          <p:nvPr/>
        </p:nvSpPr>
        <p:spPr>
          <a:xfrm>
            <a:off x="8871860" y="4214799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21459-2CB9-6578-1A4E-2ACC9500FC79}"/>
              </a:ext>
            </a:extLst>
          </p:cNvPr>
          <p:cNvSpPr txBox="1"/>
          <p:nvPr/>
        </p:nvSpPr>
        <p:spPr>
          <a:xfrm>
            <a:off x="8871860" y="4214798"/>
            <a:ext cx="235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Присвоение квалификации: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СПЕЦИАЛИСТ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678392-A13F-D675-A8AE-B5236FDE88CD}"/>
              </a:ext>
            </a:extLst>
          </p:cNvPr>
          <p:cNvSpPr txBox="1"/>
          <p:nvPr/>
        </p:nvSpPr>
        <p:spPr>
          <a:xfrm>
            <a:off x="6172202" y="1910533"/>
            <a:ext cx="235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Формат обучения: 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ОЧНО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13F754-741B-2618-D115-67076ED41C78}"/>
              </a:ext>
            </a:extLst>
          </p:cNvPr>
          <p:cNvSpPr txBox="1"/>
          <p:nvPr/>
        </p:nvSpPr>
        <p:spPr>
          <a:xfrm>
            <a:off x="8869797" y="1936422"/>
            <a:ext cx="235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Срок обучения: 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5 ЛЕТ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061E28-7763-0FA4-C5ED-0BA32BE907E8}"/>
              </a:ext>
            </a:extLst>
          </p:cNvPr>
          <p:cNvSpPr txBox="1"/>
          <p:nvPr/>
        </p:nvSpPr>
        <p:spPr>
          <a:xfrm>
            <a:off x="6280286" y="4197445"/>
            <a:ext cx="2359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Poppins" panose="00000800000000000000" pitchFamily="2" charset="0"/>
                <a:cs typeface="Poppins" panose="00000800000000000000" pitchFamily="2" charset="0"/>
              </a:rPr>
              <a:t>Уровень образования:</a:t>
            </a:r>
          </a:p>
          <a:p>
            <a:pPr algn="ctr"/>
            <a:r>
              <a:rPr lang="ru-RU" u="sng" dirty="0">
                <a:latin typeface="Poppins" panose="00000800000000000000" pitchFamily="2" charset="0"/>
                <a:cs typeface="Poppins" panose="00000800000000000000" pitchFamily="2" charset="0"/>
              </a:rPr>
              <a:t>СПЕЦИАЛИТЕТ</a:t>
            </a:r>
          </a:p>
        </p:txBody>
      </p:sp>
      <p:pic>
        <p:nvPicPr>
          <p:cNvPr id="25" name="Объект 24" descr="Документ со сплошной заливкой">
            <a:extLst>
              <a:ext uri="{FF2B5EF4-FFF2-40B4-BE49-F238E27FC236}">
                <a16:creationId xmlns:a16="http://schemas.microsoft.com/office/drawing/2014/main" id="{C9BA4491-8430-C43E-994B-2A43D5E692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3816" y="2644970"/>
            <a:ext cx="914400" cy="914400"/>
          </a:xfrm>
        </p:spPr>
      </p:pic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id="{910D618B-1BB6-5473-6D6B-CD90A1921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945" y1="29492" x2="43945" y2="29492"/>
                        <a14:foregroundMark x1="33984" y1="56641" x2="33984" y2="56641"/>
                        <a14:foregroundMark x1="57031" y1="55078" x2="57031" y2="55078"/>
                        <a14:foregroundMark x1="56250" y1="59766" x2="56250" y2="59766"/>
                        <a14:foregroundMark x1="55859" y1="68164" x2="55859" y2="68164"/>
                        <a14:foregroundMark x1="55859" y1="75781" x2="55859" y2="75781"/>
                        <a14:foregroundMark x1="42383" y1="68555" x2="42383" y2="68555"/>
                        <a14:foregroundMark x1="40234" y1="75391" x2="40234" y2="75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142" y="2522012"/>
            <a:ext cx="1292933" cy="129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cture background">
            <a:extLst>
              <a:ext uri="{FF2B5EF4-FFF2-40B4-BE49-F238E27FC236}">
                <a16:creationId xmlns:a16="http://schemas.microsoft.com/office/drawing/2014/main" id="{41452676-F700-C580-4818-2A2F3CBB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463" y="5215829"/>
            <a:ext cx="781839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8F553461-3A38-C486-6FD0-FB928FD7E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0"/>
          <a:stretch/>
        </p:blipFill>
        <p:spPr bwMode="auto">
          <a:xfrm>
            <a:off x="9698359" y="5078953"/>
            <a:ext cx="828944" cy="106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12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A5F79-EE42-CF67-A6AE-0C0B3A486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ъект 15">
            <a:extLst>
              <a:ext uri="{FF2B5EF4-FFF2-40B4-BE49-F238E27FC236}">
                <a16:creationId xmlns:a16="http://schemas.microsoft.com/office/drawing/2014/main" id="{CF4BF226-326D-5DAB-50A3-C1414DBF9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15500"/>
            <a:ext cx="696936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Программа специалитета по профилю 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«Прикладная геодезия» направлена на подготовку кадров  в области </a:t>
            </a:r>
            <a:r>
              <a:rPr lang="ru-RU" sz="2400" b="1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геодезического обеспечения строительства инженерных сооружений, производства топографо-геодезических работ, обеспечения земельно-кадастровых и изыскательских работ</a:t>
            </a:r>
            <a:r>
              <a:rPr lang="ru-RU" sz="24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.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88A414-7518-46B6-C1C5-8107E09E8BBD}"/>
              </a:ext>
            </a:extLst>
          </p:cNvPr>
          <p:cNvSpPr txBox="1"/>
          <p:nvPr/>
        </p:nvSpPr>
        <p:spPr>
          <a:xfrm>
            <a:off x="838200" y="351583"/>
            <a:ext cx="112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РЕЗЮМЕ СПЕЦИАЛЬНОСТИ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2BE8F1B-5A31-70F6-F4DD-2B88AD8911E0}"/>
              </a:ext>
            </a:extLst>
          </p:cNvPr>
          <p:cNvSpPr/>
          <p:nvPr/>
        </p:nvSpPr>
        <p:spPr>
          <a:xfrm>
            <a:off x="8488135" y="158591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A2E2E51-F54F-352C-A323-EFAFDF5A9E42}"/>
              </a:ext>
            </a:extLst>
          </p:cNvPr>
          <p:cNvSpPr/>
          <p:nvPr/>
        </p:nvSpPr>
        <p:spPr>
          <a:xfrm>
            <a:off x="8488135" y="4574733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1AA0ABF-CCA3-756B-E328-9977EC8AEE5E}"/>
              </a:ext>
            </a:extLst>
          </p:cNvPr>
          <p:cNvSpPr/>
          <p:nvPr/>
        </p:nvSpPr>
        <p:spPr>
          <a:xfrm>
            <a:off x="8488135" y="2306597"/>
            <a:ext cx="2481942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486EB1C2-45BD-1DFF-1FD5-7443B2E0E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6" b="12656"/>
          <a:stretch/>
        </p:blipFill>
        <p:spPr bwMode="auto">
          <a:xfrm>
            <a:off x="8948974" y="307268"/>
            <a:ext cx="1693357" cy="169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41300468-FFED-49CB-5703-6902B4FDB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b="23852"/>
          <a:stretch/>
        </p:blipFill>
        <p:spPr bwMode="auto">
          <a:xfrm>
            <a:off x="8908198" y="2466771"/>
            <a:ext cx="1641816" cy="164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FC3F0180-7B88-FB3A-BC3F-4EEBD1FFF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8862039" y="4688748"/>
            <a:ext cx="1734133" cy="173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0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0A2C0-1158-4E45-DFA1-E5EA41446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0C9EB6-FB34-A0C0-6DE5-A566028F2A28}"/>
              </a:ext>
            </a:extLst>
          </p:cNvPr>
          <p:cNvSpPr txBox="1"/>
          <p:nvPr/>
        </p:nvSpPr>
        <p:spPr>
          <a:xfrm>
            <a:off x="539263" y="207065"/>
            <a:ext cx="1124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Что такое </a:t>
            </a: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Инженерная геодезия? </a:t>
            </a:r>
          </a:p>
        </p:txBody>
      </p:sp>
      <p:sp>
        <p:nvSpPr>
          <p:cNvPr id="4" name="Объект 15">
            <a:extLst>
              <a:ext uri="{FF2B5EF4-FFF2-40B4-BE49-F238E27FC236}">
                <a16:creationId xmlns:a16="http://schemas.microsoft.com/office/drawing/2014/main" id="{9728F351-A1E4-BC59-10DE-6BE84E607AE0}"/>
              </a:ext>
            </a:extLst>
          </p:cNvPr>
          <p:cNvSpPr txBox="1">
            <a:spLocks/>
          </p:cNvSpPr>
          <p:nvPr/>
        </p:nvSpPr>
        <p:spPr>
          <a:xfrm>
            <a:off x="502572" y="1051040"/>
            <a:ext cx="11248448" cy="1685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ru-RU" sz="18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- это деятельность, включающая Строительство, Землеустройство и межевание, Разработку инфраструктуры, Экологию и сельское хозяйство, Мониторинг изменений окружающей среды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0A04CCB-9816-0287-8A4C-1EFF0BC01C70}"/>
              </a:ext>
            </a:extLst>
          </p:cNvPr>
          <p:cNvGrpSpPr/>
          <p:nvPr/>
        </p:nvGrpSpPr>
        <p:grpSpPr>
          <a:xfrm>
            <a:off x="539263" y="2845020"/>
            <a:ext cx="5205047" cy="3543087"/>
            <a:chOff x="539263" y="2845020"/>
            <a:chExt cx="5205047" cy="3543087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2ED33B6-1367-7035-AA26-B4A98144B25B}"/>
                </a:ext>
              </a:extLst>
            </p:cNvPr>
            <p:cNvSpPr/>
            <p:nvPr/>
          </p:nvSpPr>
          <p:spPr>
            <a:xfrm>
              <a:off x="539263" y="2845020"/>
              <a:ext cx="5205047" cy="3543087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AEA803-20D4-24F7-AB24-2CBAE97A8C24}"/>
                </a:ext>
              </a:extLst>
            </p:cNvPr>
            <p:cNvSpPr txBox="1"/>
            <p:nvPr/>
          </p:nvSpPr>
          <p:spPr>
            <a:xfrm>
              <a:off x="671665" y="2889173"/>
              <a:ext cx="5048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u="sng" dirty="0">
                  <a:solidFill>
                    <a:srgbClr val="EC7200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ГЕОДЕЗИЧЕСКИЕ СЪЕМКИ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28065CD-C2B9-9645-D225-5F61B8AAB284}"/>
              </a:ext>
            </a:extLst>
          </p:cNvPr>
          <p:cNvGrpSpPr/>
          <p:nvPr/>
        </p:nvGrpSpPr>
        <p:grpSpPr>
          <a:xfrm>
            <a:off x="6447692" y="2845021"/>
            <a:ext cx="5205047" cy="3543086"/>
            <a:chOff x="6447692" y="2845021"/>
            <a:chExt cx="5205047" cy="3543086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C9C9D7A-7A65-7DE0-4A4E-2F99479E16A6}"/>
                </a:ext>
              </a:extLst>
            </p:cNvPr>
            <p:cNvSpPr/>
            <p:nvPr/>
          </p:nvSpPr>
          <p:spPr>
            <a:xfrm>
              <a:off x="6447692" y="2845021"/>
              <a:ext cx="5205047" cy="354308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90025E-171D-A045-F9D4-4F9DA4F8D2F5}"/>
                </a:ext>
              </a:extLst>
            </p:cNvPr>
            <p:cNvSpPr txBox="1"/>
            <p:nvPr/>
          </p:nvSpPr>
          <p:spPr>
            <a:xfrm>
              <a:off x="6526155" y="2909496"/>
              <a:ext cx="5048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u="sng" dirty="0">
                  <a:solidFill>
                    <a:srgbClr val="EC7200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РАЗБИВОЧНЫЕ РАБОТЫ</a:t>
              </a:r>
            </a:p>
          </p:txBody>
        </p:sp>
      </p:grpSp>
      <p:pic>
        <p:nvPicPr>
          <p:cNvPr id="12" name="Рисунок 11" descr="Изображение выглядит как дерево, на открытом воздухе, одежда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28D062-F6C8-8DD4-3868-E87B7BE44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r="12457"/>
          <a:stretch/>
        </p:blipFill>
        <p:spPr>
          <a:xfrm rot="5400000">
            <a:off x="7725624" y="3585821"/>
            <a:ext cx="2649181" cy="264918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на открытом воздухе, человек, одежда, ма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B69E43-6383-2FC3-7FE7-EF4FED546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1" t="-399" r="16939" b="399"/>
          <a:stretch/>
        </p:blipFill>
        <p:spPr>
          <a:xfrm>
            <a:off x="1687530" y="3487538"/>
            <a:ext cx="2747464" cy="27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6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4212C-2EEB-6D1A-291A-96D15FF99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513EEB-715F-2C5F-9E79-F14682D318E0}"/>
              </a:ext>
            </a:extLst>
          </p:cNvPr>
          <p:cNvSpPr txBox="1"/>
          <p:nvPr/>
        </p:nvSpPr>
        <p:spPr>
          <a:xfrm>
            <a:off x="184607" y="84894"/>
            <a:ext cx="7941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КАКИЕ ДИСЦИПЛИНЫ БУДЕМ ИЗУЧАТЬ?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42FD136-0596-ACAC-5B7C-E21209319A92}"/>
              </a:ext>
            </a:extLst>
          </p:cNvPr>
          <p:cNvGrpSpPr/>
          <p:nvPr/>
        </p:nvGrpSpPr>
        <p:grpSpPr>
          <a:xfrm>
            <a:off x="110013" y="1674415"/>
            <a:ext cx="2806450" cy="5036711"/>
            <a:chOff x="75686" y="776982"/>
            <a:chExt cx="2927071" cy="503671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190C39DF-C53F-06F4-1EED-C98B01F4D3E5}"/>
                </a:ext>
              </a:extLst>
            </p:cNvPr>
            <p:cNvSpPr/>
            <p:nvPr/>
          </p:nvSpPr>
          <p:spPr>
            <a:xfrm>
              <a:off x="117260" y="776982"/>
              <a:ext cx="2885497" cy="4923609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67EDEB-BB08-F0BE-40FA-41CD62C26068}"/>
                </a:ext>
              </a:extLst>
            </p:cNvPr>
            <p:cNvSpPr txBox="1"/>
            <p:nvPr/>
          </p:nvSpPr>
          <p:spPr>
            <a:xfrm>
              <a:off x="75686" y="864756"/>
              <a:ext cx="288549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EC7200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Технические дисциплины</a:t>
              </a:r>
              <a:br>
                <a:rPr lang="ru-RU" sz="2000" b="1" dirty="0">
                  <a:solidFill>
                    <a:srgbClr val="EC7200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</a:br>
              <a:endParaRPr lang="ru-RU" sz="2000" b="1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endParaRPr>
            </a:p>
          </p:txBody>
        </p:sp>
        <p:sp>
          <p:nvSpPr>
            <p:cNvPr id="5" name="Объект 15">
              <a:extLst>
                <a:ext uri="{FF2B5EF4-FFF2-40B4-BE49-F238E27FC236}">
                  <a16:creationId xmlns:a16="http://schemas.microsoft.com/office/drawing/2014/main" id="{0CCAD953-59CB-4E8C-2D2A-FAEC1706F50F}"/>
                </a:ext>
              </a:extLst>
            </p:cNvPr>
            <p:cNvSpPr txBox="1">
              <a:spLocks/>
            </p:cNvSpPr>
            <p:nvPr/>
          </p:nvSpPr>
          <p:spPr>
            <a:xfrm>
              <a:off x="154337" y="1891175"/>
              <a:ext cx="2321635" cy="39225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Начертательная геометрия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Инженерная графика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Метрология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Техническая механика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Математическая картография</a:t>
              </a: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80A85F9-E331-E6EB-662C-2B9FDEE5175A}"/>
              </a:ext>
            </a:extLst>
          </p:cNvPr>
          <p:cNvGrpSpPr/>
          <p:nvPr/>
        </p:nvGrpSpPr>
        <p:grpSpPr>
          <a:xfrm>
            <a:off x="3464445" y="668147"/>
            <a:ext cx="4444620" cy="5947805"/>
            <a:chOff x="3041962" y="798484"/>
            <a:chExt cx="4444620" cy="5947805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E479583E-F8F2-8E4A-D829-9B40422AC98D}"/>
                </a:ext>
              </a:extLst>
            </p:cNvPr>
            <p:cNvSpPr/>
            <p:nvPr/>
          </p:nvSpPr>
          <p:spPr>
            <a:xfrm>
              <a:off x="3041962" y="798484"/>
              <a:ext cx="4140374" cy="5947805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7CFE0E-90E9-81C6-AA06-3AAC42CD735B}"/>
                </a:ext>
              </a:extLst>
            </p:cNvPr>
            <p:cNvSpPr txBox="1"/>
            <p:nvPr/>
          </p:nvSpPr>
          <p:spPr>
            <a:xfrm>
              <a:off x="3283322" y="813998"/>
              <a:ext cx="36576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EC7200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Специальные </a:t>
              </a:r>
            </a:p>
            <a:p>
              <a:pPr algn="ctr"/>
              <a:r>
                <a:rPr lang="ru-RU" sz="2000" b="1" dirty="0">
                  <a:solidFill>
                    <a:srgbClr val="EC7200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геодезические дисциплины</a:t>
              </a:r>
            </a:p>
            <a:p>
              <a:pPr algn="ctr"/>
              <a:endParaRPr lang="ru-RU" sz="2000" b="1" u="sng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endParaRPr>
            </a:p>
          </p:txBody>
        </p:sp>
        <p:sp>
          <p:nvSpPr>
            <p:cNvPr id="23" name="Объект 15">
              <a:extLst>
                <a:ext uri="{FF2B5EF4-FFF2-40B4-BE49-F238E27FC236}">
                  <a16:creationId xmlns:a16="http://schemas.microsoft.com/office/drawing/2014/main" id="{B1E3A840-352C-6323-DD0C-49504F68A940}"/>
                </a:ext>
              </a:extLst>
            </p:cNvPr>
            <p:cNvSpPr txBox="1">
              <a:spLocks/>
            </p:cNvSpPr>
            <p:nvPr/>
          </p:nvSpPr>
          <p:spPr>
            <a:xfrm>
              <a:off x="3114932" y="1588460"/>
              <a:ext cx="4371650" cy="463539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lnSpc>
                  <a:spcPct val="130000"/>
                </a:lnSpc>
                <a:spcBef>
                  <a:spcPts val="200"/>
                </a:spcBef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Картография</a:t>
              </a:r>
            </a:p>
            <a:p>
              <a:pPr marL="342900" indent="-342900" algn="l">
                <a:lnSpc>
                  <a:spcPct val="130000"/>
                </a:lnSpc>
                <a:spcBef>
                  <a:spcPts val="200"/>
                </a:spcBef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Геоморфология с основами геологии</a:t>
              </a:r>
            </a:p>
            <a:p>
              <a:pPr marL="342900" indent="-342900" algn="l">
                <a:lnSpc>
                  <a:spcPct val="130000"/>
                </a:lnSpc>
                <a:spcBef>
                  <a:spcPts val="200"/>
                </a:spcBef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История геодезии</a:t>
              </a:r>
            </a:p>
            <a:p>
              <a:pPr marL="342900" indent="-342900" algn="l">
                <a:lnSpc>
                  <a:spcPct val="130000"/>
                </a:lnSpc>
                <a:spcBef>
                  <a:spcPts val="200"/>
                </a:spcBef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Основы топографии</a:t>
              </a:r>
            </a:p>
            <a:p>
              <a:pPr marL="342900" indent="-342900" algn="l">
                <a:lnSpc>
                  <a:spcPct val="130000"/>
                </a:lnSpc>
                <a:spcBef>
                  <a:spcPts val="200"/>
                </a:spcBef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Геодезическая астрономия с основами </a:t>
              </a:r>
              <a:r>
                <a:rPr lang="ru-RU" sz="1600" dirty="0" err="1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астронометрии</a:t>
              </a:r>
              <a:endParaRPr lang="ru-RU" sz="16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endParaRPr>
            </a:p>
            <a:p>
              <a:pPr marL="342900" indent="-342900" algn="l">
                <a:lnSpc>
                  <a:spcPct val="130000"/>
                </a:lnSpc>
                <a:spcBef>
                  <a:spcPts val="200"/>
                </a:spcBef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Цифровая картография</a:t>
              </a:r>
            </a:p>
            <a:p>
              <a:pPr marL="342900" indent="-342900" algn="l">
                <a:lnSpc>
                  <a:spcPct val="130000"/>
                </a:lnSpc>
                <a:spcBef>
                  <a:spcPts val="200"/>
                </a:spcBef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Основы геодезии</a:t>
              </a:r>
            </a:p>
            <a:p>
              <a:pPr marL="342900" indent="-342900" algn="l">
                <a:lnSpc>
                  <a:spcPct val="130000"/>
                </a:lnSpc>
                <a:spcBef>
                  <a:spcPts val="200"/>
                </a:spcBef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Фотограмметрия</a:t>
              </a:r>
            </a:p>
            <a:p>
              <a:pPr marL="342900" indent="-342900" algn="l">
                <a:lnSpc>
                  <a:spcPct val="130000"/>
                </a:lnSpc>
                <a:spcBef>
                  <a:spcPts val="200"/>
                </a:spcBef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Основы кадастра</a:t>
              </a:r>
            </a:p>
            <a:p>
              <a:pPr marL="342900" indent="-342900" algn="l">
                <a:lnSpc>
                  <a:spcPct val="130000"/>
                </a:lnSpc>
                <a:spcBef>
                  <a:spcPts val="200"/>
                </a:spcBef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Топографическое дешифрование</a:t>
              </a:r>
            </a:p>
            <a:p>
              <a:pPr marL="342900" indent="-342900" algn="l">
                <a:lnSpc>
                  <a:spcPct val="130000"/>
                </a:lnSpc>
                <a:spcBef>
                  <a:spcPts val="200"/>
                </a:spcBef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Космическая геодезия и геодинамика</a:t>
              </a:r>
            </a:p>
            <a:p>
              <a:pPr marL="342900" indent="-342900" algn="l">
                <a:lnSpc>
                  <a:spcPct val="130000"/>
                </a:lnSpc>
                <a:spcBef>
                  <a:spcPts val="200"/>
                </a:spcBef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Высшая геодезия</a:t>
              </a:r>
            </a:p>
            <a:p>
              <a:pPr marL="342900" indent="-342900" algn="l">
                <a:lnSpc>
                  <a:spcPct val="130000"/>
                </a:lnSpc>
                <a:spcBef>
                  <a:spcPts val="200"/>
                </a:spcBef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Основы градостроительства</a:t>
              </a:r>
            </a:p>
            <a:p>
              <a:pPr marL="342900" indent="-342900" algn="l">
                <a:lnSpc>
                  <a:spcPct val="130000"/>
                </a:lnSpc>
                <a:spcBef>
                  <a:spcPts val="200"/>
                </a:spcBef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Геоинформатика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D943647-FC35-BEDD-6504-C0162DFA9FEB}"/>
              </a:ext>
            </a:extLst>
          </p:cNvPr>
          <p:cNvGrpSpPr/>
          <p:nvPr/>
        </p:nvGrpSpPr>
        <p:grpSpPr>
          <a:xfrm>
            <a:off x="8053656" y="134931"/>
            <a:ext cx="3820120" cy="6513129"/>
            <a:chOff x="8196121" y="774151"/>
            <a:chExt cx="3820120" cy="6513129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F1E8E18E-DAA5-E2BF-BEFB-573E7AD8A877}"/>
                </a:ext>
              </a:extLst>
            </p:cNvPr>
            <p:cNvSpPr/>
            <p:nvPr/>
          </p:nvSpPr>
          <p:spPr>
            <a:xfrm>
              <a:off x="8196121" y="774151"/>
              <a:ext cx="3820120" cy="646309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Объект 15">
              <a:extLst>
                <a:ext uri="{FF2B5EF4-FFF2-40B4-BE49-F238E27FC236}">
                  <a16:creationId xmlns:a16="http://schemas.microsoft.com/office/drawing/2014/main" id="{3B8DBDB7-1DF7-68D4-9DFB-4458521745DC}"/>
                </a:ext>
              </a:extLst>
            </p:cNvPr>
            <p:cNvSpPr txBox="1">
              <a:spLocks/>
            </p:cNvSpPr>
            <p:nvPr/>
          </p:nvSpPr>
          <p:spPr>
            <a:xfrm>
              <a:off x="8219404" y="1392783"/>
              <a:ext cx="3675529" cy="58944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Геодезическое инструментоведение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Геоинформационные системы и технологии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Прикладная геодезия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 err="1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Макшейдерское</a:t>
              </a: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дело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Основы автоматизированного проектирования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Спутниковые системы и технологии позиционирования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Сметное дело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 err="1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Топографо</a:t>
              </a: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– геодезический</a:t>
              </a:r>
              <a:b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</a:b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мониторинг</a:t>
              </a:r>
            </a:p>
            <a:p>
              <a:pPr marL="342900" indent="-342900" algn="l">
                <a:lnSpc>
                  <a:spcPct val="130000"/>
                </a:lnSpc>
                <a:buClr>
                  <a:srgbClr val="EC7200"/>
                </a:buClr>
                <a:buFont typeface="Courier New" panose="02070309020205020404" pitchFamily="49" charset="0"/>
                <a:buChar char="o"/>
              </a:pP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Организация </a:t>
              </a:r>
              <a:r>
                <a:rPr lang="ru-RU" sz="1600" dirty="0" err="1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топографо</a:t>
              </a:r>
              <a:r>
                <a:rPr lang="ru-RU" sz="1600" dirty="0">
                  <a:solidFill>
                    <a:srgbClr val="1F2937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 – геодезического производства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1CF5B6-F2FD-3AD0-E11A-C78B5A385A6B}"/>
                </a:ext>
              </a:extLst>
            </p:cNvPr>
            <p:cNvSpPr txBox="1"/>
            <p:nvPr/>
          </p:nvSpPr>
          <p:spPr>
            <a:xfrm>
              <a:off x="8268416" y="788777"/>
              <a:ext cx="36755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2EA3D9"/>
                  </a:solidFill>
                  <a:latin typeface="Poppins" panose="00000800000000000000" pitchFamily="2" charset="0"/>
                  <a:cs typeface="Poppins" panose="00000800000000000000" pitchFamily="2" charset="0"/>
                </a:rPr>
                <a:t>Дисциплины технологического цикла</a:t>
              </a:r>
              <a:endParaRPr lang="ru-RU" sz="2000" b="1" u="sng" dirty="0">
                <a:solidFill>
                  <a:srgbClr val="2EA3D9"/>
                </a:solidFill>
                <a:latin typeface="Poppins" panose="00000800000000000000" pitchFamily="2" charset="0"/>
                <a:cs typeface="Poppins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0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636B3-9A94-B492-C3C5-FDABD344C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964034-A61F-A7D9-05A6-D3DD925AFAFD}"/>
              </a:ext>
            </a:extLst>
          </p:cNvPr>
          <p:cNvSpPr/>
          <p:nvPr/>
        </p:nvSpPr>
        <p:spPr>
          <a:xfrm>
            <a:off x="342716" y="846109"/>
            <a:ext cx="3973864" cy="1683731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A2787-DE13-6180-6BC9-AB28BFD0B39C}"/>
              </a:ext>
            </a:extLst>
          </p:cNvPr>
          <p:cNvSpPr txBox="1"/>
          <p:nvPr/>
        </p:nvSpPr>
        <p:spPr>
          <a:xfrm>
            <a:off x="203657" y="231368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ГДЕ БУДЕМ РАБОТАТЬ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D28AE4-FA2F-D111-3BA8-F6CFAFD332F0}"/>
              </a:ext>
            </a:extLst>
          </p:cNvPr>
          <p:cNvSpPr txBox="1"/>
          <p:nvPr/>
        </p:nvSpPr>
        <p:spPr>
          <a:xfrm>
            <a:off x="4219914" y="1031029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ПРЕИМУЩЕСТВА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DF71A-D3DF-B1C8-DEC8-CB460076790F}"/>
              </a:ext>
            </a:extLst>
          </p:cNvPr>
          <p:cNvSpPr txBox="1"/>
          <p:nvPr/>
        </p:nvSpPr>
        <p:spPr>
          <a:xfrm>
            <a:off x="342715" y="825585"/>
            <a:ext cx="3973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Государственные и муниципальные органы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98B8056-AE46-AC1F-163D-42110179ABC4}"/>
              </a:ext>
            </a:extLst>
          </p:cNvPr>
          <p:cNvSpPr/>
          <p:nvPr/>
        </p:nvSpPr>
        <p:spPr>
          <a:xfrm>
            <a:off x="342718" y="2725702"/>
            <a:ext cx="3973861" cy="1683732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653B82-A6F1-00CF-4A4D-852547AF6144}"/>
              </a:ext>
            </a:extLst>
          </p:cNvPr>
          <p:cNvSpPr txBox="1"/>
          <p:nvPr/>
        </p:nvSpPr>
        <p:spPr>
          <a:xfrm>
            <a:off x="342716" y="2725702"/>
            <a:ext cx="3973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Строительные и изыскательные компании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71AA276-3A23-A688-391C-DD46B5F18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95703" l="10000" r="90000">
                        <a14:foregroundMark x1="59565" y1="8203" x2="59565" y2="8203"/>
                        <a14:foregroundMark x1="49783" y1="4688" x2="49565" y2="7422"/>
                        <a14:foregroundMark x1="63696" y1="95703" x2="63696" y2="9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29" y="1577293"/>
            <a:ext cx="1484810" cy="82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бъект 15">
            <a:extLst>
              <a:ext uri="{FF2B5EF4-FFF2-40B4-BE49-F238E27FC236}">
                <a16:creationId xmlns:a16="http://schemas.microsoft.com/office/drawing/2014/main" id="{724F3853-1A31-ED2D-1C78-02C4E3D50961}"/>
              </a:ext>
            </a:extLst>
          </p:cNvPr>
          <p:cNvSpPr txBox="1">
            <a:spLocks/>
          </p:cNvSpPr>
          <p:nvPr/>
        </p:nvSpPr>
        <p:spPr>
          <a:xfrm>
            <a:off x="4623438" y="1852418"/>
            <a:ext cx="7532705" cy="3984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Геодезист решает  задачи по определению точных координат и высот на земной поверхности; созданию топографических карт и планов различного масштаба; разбивке осей зданий и сооружений перед началом строительства; контролю геометрических параметров в процессе строительства; мониторингу деформаций зданий и сооружений; созданию геоинформационных систем (ГИС); межеванию земельных участков и установка границ</a:t>
            </a:r>
          </a:p>
          <a:p>
            <a:pPr marL="342900" indent="-342900" algn="l">
              <a:lnSpc>
                <a:spcPct val="130000"/>
              </a:lnSpc>
              <a:buClr>
                <a:srgbClr val="EC7200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1F2937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Широкий профиль подготовки позволяет выпускникам быстро адаптироваться на рынке труда и составить серьезную конкуренцию специалистам со стажем.</a:t>
            </a: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70D0D54C-EDA1-059D-07A2-B3BB8B3D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767" y="3556699"/>
            <a:ext cx="1480622" cy="7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F66AEA-60F4-5405-127C-03A3DAD0B04D}"/>
              </a:ext>
            </a:extLst>
          </p:cNvPr>
          <p:cNvSpPr/>
          <p:nvPr/>
        </p:nvSpPr>
        <p:spPr>
          <a:xfrm>
            <a:off x="342714" y="4642236"/>
            <a:ext cx="3973861" cy="2029543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EB3A6-539D-63A2-159C-3F8B286A111C}"/>
              </a:ext>
            </a:extLst>
          </p:cNvPr>
          <p:cNvSpPr txBox="1"/>
          <p:nvPr/>
        </p:nvSpPr>
        <p:spPr>
          <a:xfrm>
            <a:off x="342712" y="4642237"/>
            <a:ext cx="3973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Poppins" panose="00000800000000000000" pitchFamily="2" charset="0"/>
                <a:cs typeface="Poppins" panose="00000800000000000000" pitchFamily="2" charset="0"/>
              </a:rPr>
              <a:t>Топографо-геодезические, маркшейдерские организации</a:t>
            </a:r>
          </a:p>
        </p:txBody>
      </p:sp>
      <p:pic>
        <p:nvPicPr>
          <p:cNvPr id="4102" name="Picture 6" descr="Picture background">
            <a:extLst>
              <a:ext uri="{FF2B5EF4-FFF2-40B4-BE49-F238E27FC236}">
                <a16:creationId xmlns:a16="http://schemas.microsoft.com/office/drawing/2014/main" id="{47197222-A6C5-E32D-233D-57DDD636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78" y="5743641"/>
            <a:ext cx="801527" cy="8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4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9E716-2FFF-938A-B3FA-1456F6B67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CF904-285D-2BB3-8A1F-7CAFDAF85702}"/>
              </a:ext>
            </a:extLst>
          </p:cNvPr>
          <p:cNvSpPr txBox="1"/>
          <p:nvPr/>
        </p:nvSpPr>
        <p:spPr>
          <a:xfrm>
            <a:off x="203657" y="231368"/>
            <a:ext cx="455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НАШИ ПАРТНЁРЫ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E7515C-D9BE-B561-2158-FF7E6A7B4CEF}"/>
              </a:ext>
            </a:extLst>
          </p:cNvPr>
          <p:cNvSpPr>
            <a:spLocks/>
          </p:cNvSpPr>
          <p:nvPr/>
        </p:nvSpPr>
        <p:spPr>
          <a:xfrm>
            <a:off x="956943" y="1872146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67DAC1-2D3D-3F8D-F96B-7D88723F1785}"/>
              </a:ext>
            </a:extLst>
          </p:cNvPr>
          <p:cNvSpPr>
            <a:spLocks/>
          </p:cNvSpPr>
          <p:nvPr/>
        </p:nvSpPr>
        <p:spPr>
          <a:xfrm>
            <a:off x="3600799" y="1872146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F3B9C31-FDE4-DC88-EF90-DC726C6D6B41}"/>
              </a:ext>
            </a:extLst>
          </p:cNvPr>
          <p:cNvSpPr>
            <a:spLocks/>
          </p:cNvSpPr>
          <p:nvPr/>
        </p:nvSpPr>
        <p:spPr>
          <a:xfrm>
            <a:off x="6297995" y="1872146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lum contrast="10000"/>
          </a:blip>
          <a:srcRect l="23406" t="35539" r="41997" b="40174"/>
          <a:stretch>
            <a:fillRect/>
          </a:stretch>
        </p:blipFill>
        <p:spPr bwMode="auto">
          <a:xfrm>
            <a:off x="6463380" y="2191873"/>
            <a:ext cx="1992630" cy="7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/>
          <a:srcRect l="18714" t="11520" r="63231" b="70098"/>
          <a:stretch>
            <a:fillRect/>
          </a:stretch>
        </p:blipFill>
        <p:spPr bwMode="auto">
          <a:xfrm>
            <a:off x="1195018" y="2009625"/>
            <a:ext cx="1911666" cy="117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/>
          <p:nvPr/>
        </p:nvPicPr>
        <p:blipFill>
          <a:blip r:embed="rId4" cstate="print">
            <a:lum contrast="10000"/>
          </a:blip>
          <a:srcRect l="45487" t="54902" r="28458" b="23775"/>
          <a:stretch>
            <a:fillRect/>
          </a:stretch>
        </p:blipFill>
        <p:spPr bwMode="auto">
          <a:xfrm>
            <a:off x="3796313" y="2111238"/>
            <a:ext cx="2089114" cy="96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87A5567-861F-2BEC-AF7F-1E7CB935F48F}"/>
              </a:ext>
            </a:extLst>
          </p:cNvPr>
          <p:cNvSpPr>
            <a:spLocks/>
          </p:cNvSpPr>
          <p:nvPr/>
        </p:nvSpPr>
        <p:spPr>
          <a:xfrm>
            <a:off x="8995191" y="1872146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45B81AD-0FB5-0C3E-461B-3613A5093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129" y="2339129"/>
            <a:ext cx="1913701" cy="5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1244C86-C799-546D-A2AE-06CF012DDFFF}"/>
              </a:ext>
            </a:extLst>
          </p:cNvPr>
          <p:cNvSpPr>
            <a:spLocks/>
          </p:cNvSpPr>
          <p:nvPr/>
        </p:nvSpPr>
        <p:spPr>
          <a:xfrm>
            <a:off x="956943" y="3683643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3AF09D46-428A-7CA2-47DB-8477A4C52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81" y="4150626"/>
            <a:ext cx="1913701" cy="5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0F5D2E7-B878-196E-F937-E8F315033DD0}"/>
              </a:ext>
            </a:extLst>
          </p:cNvPr>
          <p:cNvSpPr>
            <a:spLocks/>
          </p:cNvSpPr>
          <p:nvPr/>
        </p:nvSpPr>
        <p:spPr>
          <a:xfrm>
            <a:off x="3600799" y="3683643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 descr="АО ЯРДОРМОСТ">
            <a:extLst>
              <a:ext uri="{FF2B5EF4-FFF2-40B4-BE49-F238E27FC236}">
                <a16:creationId xmlns:a16="http://schemas.microsoft.com/office/drawing/2014/main" id="{B8FCD90C-C63E-F42D-C690-51D1AC43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497" y="3751375"/>
            <a:ext cx="1304535" cy="130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8E7ACB5-2F49-FDBC-02B4-138959C937B4}"/>
              </a:ext>
            </a:extLst>
          </p:cNvPr>
          <p:cNvSpPr>
            <a:spLocks/>
          </p:cNvSpPr>
          <p:nvPr/>
        </p:nvSpPr>
        <p:spPr>
          <a:xfrm>
            <a:off x="6300846" y="3631873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6" name="Picture 15">
            <a:extLst>
              <a:ext uri="{FF2B5EF4-FFF2-40B4-BE49-F238E27FC236}">
                <a16:creationId xmlns:a16="http://schemas.microsoft.com/office/drawing/2014/main" id="{7858EFDE-2D06-79C2-4D0E-E9F89D4DA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6010" y="3828519"/>
            <a:ext cx="735524" cy="104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5DA046F-D419-16C0-13E5-6AA7CEC3FB2F}"/>
              </a:ext>
            </a:extLst>
          </p:cNvPr>
          <p:cNvSpPr txBox="1"/>
          <p:nvPr/>
        </p:nvSpPr>
        <p:spPr>
          <a:xfrm>
            <a:off x="6899495" y="3993384"/>
            <a:ext cx="17286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Poppins" panose="00000800000000000000" pitchFamily="2" charset="0"/>
                <a:cs typeface="Poppins" panose="00000800000000000000" pitchFamily="2" charset="0"/>
              </a:rPr>
              <a:t>Министерство строительства и ЖКХ Ярославской области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AE8C7B6-B508-5ABE-F321-B9F5E99173A7}"/>
              </a:ext>
            </a:extLst>
          </p:cNvPr>
          <p:cNvSpPr>
            <a:spLocks/>
          </p:cNvSpPr>
          <p:nvPr/>
        </p:nvSpPr>
        <p:spPr>
          <a:xfrm>
            <a:off x="8980285" y="3613121"/>
            <a:ext cx="2323402" cy="1440000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A7B387-C1AE-5888-1BBD-CF50D7D0D370}"/>
              </a:ext>
            </a:extLst>
          </p:cNvPr>
          <p:cNvSpPr txBox="1"/>
          <p:nvPr/>
        </p:nvSpPr>
        <p:spPr>
          <a:xfrm>
            <a:off x="9589967" y="4059484"/>
            <a:ext cx="172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Poppins" panose="00000800000000000000" pitchFamily="2" charset="0"/>
                <a:cs typeface="Poppins" panose="00000800000000000000" pitchFamily="2" charset="0"/>
              </a:rPr>
              <a:t>АО СПК «ДЕРТНИКИ»</a:t>
            </a: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D853F1A3-3E3F-8C2A-7CB2-E98F8AF3B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514" y="4096870"/>
            <a:ext cx="702181" cy="49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28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D33A3-AAA8-CCF9-7B55-7C53E5D2D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BDA2BC-3265-C2B7-2D4F-C93F426DD8DF}"/>
              </a:ext>
            </a:extLst>
          </p:cNvPr>
          <p:cNvSpPr txBox="1"/>
          <p:nvPr/>
        </p:nvSpPr>
        <p:spPr>
          <a:xfrm>
            <a:off x="203657" y="231368"/>
            <a:ext cx="5713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 К НАМ ПОСТУПИТЬ?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CE79925-59DE-8773-0F08-80F580AC71C8}"/>
              </a:ext>
            </a:extLst>
          </p:cNvPr>
          <p:cNvGrpSpPr/>
          <p:nvPr/>
        </p:nvGrpSpPr>
        <p:grpSpPr>
          <a:xfrm>
            <a:off x="547688" y="2866376"/>
            <a:ext cx="3299633" cy="1962164"/>
            <a:chOff x="446088" y="2507019"/>
            <a:chExt cx="3299633" cy="1962164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27A25B01-1BBC-3968-C579-A2C6FA27D00A}"/>
                </a:ext>
              </a:extLst>
            </p:cNvPr>
            <p:cNvSpPr/>
            <p:nvPr/>
          </p:nvSpPr>
          <p:spPr>
            <a:xfrm>
              <a:off x="473253" y="2507019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F41A96-A811-566C-F3A8-09C49DC3327D}"/>
                </a:ext>
              </a:extLst>
            </p:cNvPr>
            <p:cNvSpPr txBox="1"/>
            <p:nvPr/>
          </p:nvSpPr>
          <p:spPr>
            <a:xfrm>
              <a:off x="446088" y="3011047"/>
              <a:ext cx="23596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Профильная математика</a:t>
              </a:r>
            </a:p>
          </p:txBody>
        </p:sp>
        <p:pic>
          <p:nvPicPr>
            <p:cNvPr id="3074" name="Picture 2" descr="Picture background">
              <a:extLst>
                <a:ext uri="{FF2B5EF4-FFF2-40B4-BE49-F238E27FC236}">
                  <a16:creationId xmlns:a16="http://schemas.microsoft.com/office/drawing/2014/main" id="{2E75A772-0012-1C36-2743-F766F1A8D7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68"/>
            <a:stretch/>
          </p:blipFill>
          <p:spPr bwMode="auto">
            <a:xfrm>
              <a:off x="2816241" y="3104639"/>
              <a:ext cx="877553" cy="84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ED6F58C-E950-8C80-1FF8-5B6C63B2233B}"/>
              </a:ext>
            </a:extLst>
          </p:cNvPr>
          <p:cNvGrpSpPr/>
          <p:nvPr/>
        </p:nvGrpSpPr>
        <p:grpSpPr>
          <a:xfrm>
            <a:off x="4556993" y="2866376"/>
            <a:ext cx="3272468" cy="1962164"/>
            <a:chOff x="4455393" y="2507019"/>
            <a:chExt cx="3272468" cy="196216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B8BB54D-556A-FC35-5470-EE1F6B9E3513}"/>
                </a:ext>
              </a:extLst>
            </p:cNvPr>
            <p:cNvSpPr/>
            <p:nvPr/>
          </p:nvSpPr>
          <p:spPr>
            <a:xfrm>
              <a:off x="4455393" y="2507019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59CE3E-2DB5-2944-612D-6C3F06087099}"/>
                </a:ext>
              </a:extLst>
            </p:cNvPr>
            <p:cNvSpPr txBox="1"/>
            <p:nvPr/>
          </p:nvSpPr>
          <p:spPr>
            <a:xfrm>
              <a:off x="4473036" y="2795602"/>
              <a:ext cx="246770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Физика / Информатика и ИКТ</a:t>
              </a:r>
            </a:p>
          </p:txBody>
        </p:sp>
        <p:pic>
          <p:nvPicPr>
            <p:cNvPr id="3076" name="Picture 4" descr="Picture background">
              <a:extLst>
                <a:ext uri="{FF2B5EF4-FFF2-40B4-BE49-F238E27FC236}">
                  <a16:creationId xmlns:a16="http://schemas.microsoft.com/office/drawing/2014/main" id="{BBDCDD8B-AD89-DC7A-F4D2-AA45892546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28"/>
            <a:stretch/>
          </p:blipFill>
          <p:spPr bwMode="auto">
            <a:xfrm flipH="1">
              <a:off x="6928239" y="3023189"/>
              <a:ext cx="668409" cy="869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30FED26-090A-D713-5E07-ACF9D963F05A}"/>
              </a:ext>
            </a:extLst>
          </p:cNvPr>
          <p:cNvGrpSpPr/>
          <p:nvPr/>
        </p:nvGrpSpPr>
        <p:grpSpPr>
          <a:xfrm>
            <a:off x="8384035" y="2866376"/>
            <a:ext cx="3436312" cy="1962164"/>
            <a:chOff x="8273689" y="2447918"/>
            <a:chExt cx="3436312" cy="1962164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A89135FD-26E4-5ABB-8478-4EA13490FA56}"/>
                </a:ext>
              </a:extLst>
            </p:cNvPr>
            <p:cNvSpPr/>
            <p:nvPr/>
          </p:nvSpPr>
          <p:spPr>
            <a:xfrm>
              <a:off x="8437533" y="2447918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F3819A-5BD9-28B3-0914-89C5D9156647}"/>
                </a:ext>
              </a:extLst>
            </p:cNvPr>
            <p:cNvSpPr txBox="1"/>
            <p:nvPr/>
          </p:nvSpPr>
          <p:spPr>
            <a:xfrm>
              <a:off x="8273689" y="2980696"/>
              <a:ext cx="23596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Русский язык</a:t>
              </a:r>
            </a:p>
          </p:txBody>
        </p:sp>
        <p:pic>
          <p:nvPicPr>
            <p:cNvPr id="3078" name="Picture 6" descr="Picture background">
              <a:extLst>
                <a:ext uri="{FF2B5EF4-FFF2-40B4-BE49-F238E27FC236}">
                  <a16:creationId xmlns:a16="http://schemas.microsoft.com/office/drawing/2014/main" id="{4B3D5404-B6BB-8FFB-5A99-D93FC1AB8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76" b="90000" l="8148" r="96852">
                          <a14:foregroundMark x1="86852" y1="10233" x2="86852" y2="10233"/>
                          <a14:foregroundMark x1="89630" y1="12558" x2="89352" y2="18837"/>
                          <a14:foregroundMark x1="87778" y1="19845" x2="93611" y2="8140"/>
                          <a14:foregroundMark x1="93611" y1="8140" x2="94630" y2="7287"/>
                          <a14:foregroundMark x1="96852" y1="8140" x2="94630" y2="11473"/>
                          <a14:foregroundMark x1="95648" y1="4961" x2="96204" y2="3953"/>
                          <a14:foregroundMark x1="13796" y1="65349" x2="8148" y2="65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211" y="2795602"/>
              <a:ext cx="1095776" cy="130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8FC64B7-9362-EC5D-7F8D-1955B56A52F3}"/>
              </a:ext>
            </a:extLst>
          </p:cNvPr>
          <p:cNvSpPr txBox="1"/>
          <p:nvPr/>
        </p:nvSpPr>
        <p:spPr>
          <a:xfrm>
            <a:off x="547688" y="1829149"/>
            <a:ext cx="10272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ПО РЕЗУЛЬТАТАМ ЕГЭ</a:t>
            </a:r>
          </a:p>
        </p:txBody>
      </p:sp>
    </p:spTree>
    <p:extLst>
      <p:ext uri="{BB962C8B-B14F-4D97-AF65-F5344CB8AC3E}">
        <p14:creationId xmlns:p14="http://schemas.microsoft.com/office/powerpoint/2010/main" val="1891213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D33A3-AAA8-CCF9-7B55-7C53E5D2D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CF52B3-F4B4-F6FF-A4D3-37F54D8577C5}"/>
              </a:ext>
            </a:extLst>
          </p:cNvPr>
          <p:cNvSpPr txBox="1"/>
          <p:nvPr/>
        </p:nvSpPr>
        <p:spPr>
          <a:xfrm>
            <a:off x="438119" y="231286"/>
            <a:ext cx="5713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200" dirty="0">
                <a:solidFill>
                  <a:srgbClr val="0B4F8C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КАК К НАМ ПОСТУПИТЬ?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75621B4-71CF-9922-726B-E7B57378F115}"/>
              </a:ext>
            </a:extLst>
          </p:cNvPr>
          <p:cNvGrpSpPr/>
          <p:nvPr/>
        </p:nvGrpSpPr>
        <p:grpSpPr>
          <a:xfrm>
            <a:off x="8274466" y="3057518"/>
            <a:ext cx="3436312" cy="1962164"/>
            <a:chOff x="8273689" y="2447918"/>
            <a:chExt cx="3436312" cy="1962164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BD2C412-5C45-AC0C-F2AD-008B41CEE41E}"/>
                </a:ext>
              </a:extLst>
            </p:cNvPr>
            <p:cNvSpPr/>
            <p:nvPr/>
          </p:nvSpPr>
          <p:spPr>
            <a:xfrm>
              <a:off x="8437533" y="2447918"/>
              <a:ext cx="3272468" cy="19621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1747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810BF6-4030-F648-7192-DDD853E3ED2D}"/>
                </a:ext>
              </a:extLst>
            </p:cNvPr>
            <p:cNvSpPr txBox="1"/>
            <p:nvPr/>
          </p:nvSpPr>
          <p:spPr>
            <a:xfrm>
              <a:off x="8273689" y="2980696"/>
              <a:ext cx="23596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u="sng" dirty="0">
                  <a:latin typeface="Poppins" panose="00000800000000000000" pitchFamily="2" charset="0"/>
                  <a:cs typeface="Poppins" panose="00000800000000000000" pitchFamily="2" charset="0"/>
                </a:rPr>
                <a:t>Русский язык</a:t>
              </a:r>
            </a:p>
          </p:txBody>
        </p:sp>
        <p:pic>
          <p:nvPicPr>
            <p:cNvPr id="20" name="Picture 6" descr="Picture background">
              <a:extLst>
                <a:ext uri="{FF2B5EF4-FFF2-40B4-BE49-F238E27FC236}">
                  <a16:creationId xmlns:a16="http://schemas.microsoft.com/office/drawing/2014/main" id="{ABDF263A-846F-A947-420F-CEC149C50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876" b="90000" l="8148" r="96852">
                          <a14:foregroundMark x1="86852" y1="10233" x2="86852" y2="10233"/>
                          <a14:foregroundMark x1="89630" y1="12558" x2="89352" y2="18837"/>
                          <a14:foregroundMark x1="87778" y1="19845" x2="93611" y2="8140"/>
                          <a14:foregroundMark x1="93611" y1="8140" x2="94630" y2="7287"/>
                          <a14:foregroundMark x1="96852" y1="8140" x2="94630" y2="11473"/>
                          <a14:foregroundMark x1="95648" y1="4961" x2="96204" y2="3953"/>
                          <a14:foregroundMark x1="13796" y1="65349" x2="8148" y2="651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7211" y="2795602"/>
              <a:ext cx="1095776" cy="130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FA879D7-7098-1638-7C0E-005332A6FF9B}"/>
              </a:ext>
            </a:extLst>
          </p:cNvPr>
          <p:cNvSpPr txBox="1"/>
          <p:nvPr/>
        </p:nvSpPr>
        <p:spPr>
          <a:xfrm>
            <a:off x="468342" y="1677353"/>
            <a:ext cx="10272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spc="200" dirty="0">
                <a:solidFill>
                  <a:srgbClr val="EC7200"/>
                </a:solidFill>
                <a:latin typeface="Poppins" panose="00000800000000000000" pitchFamily="2" charset="0"/>
                <a:cs typeface="Poppins" panose="00000800000000000000" pitchFamily="2" charset="0"/>
              </a:rPr>
              <a:t>НА БАЗЕ СРЕДНЕГО ПРОФЕССИОНАЛЬНОГО ОБРАЗОВАНИЯ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89F036-3B8C-5141-1EBA-5B7AB7678806}"/>
              </a:ext>
            </a:extLst>
          </p:cNvPr>
          <p:cNvSpPr/>
          <p:nvPr/>
        </p:nvSpPr>
        <p:spPr>
          <a:xfrm>
            <a:off x="465284" y="3057518"/>
            <a:ext cx="3272468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7F54F-9D81-30F3-9970-44745DAC1A06}"/>
              </a:ext>
            </a:extLst>
          </p:cNvPr>
          <p:cNvSpPr/>
          <p:nvPr/>
        </p:nvSpPr>
        <p:spPr>
          <a:xfrm>
            <a:off x="4447424" y="3057518"/>
            <a:ext cx="3272468" cy="1962164"/>
          </a:xfrm>
          <a:prstGeom prst="rect">
            <a:avLst/>
          </a:prstGeom>
          <a:solidFill>
            <a:srgbClr val="FFFFFF"/>
          </a:solidFill>
          <a:ln w="38100">
            <a:solidFill>
              <a:srgbClr val="71747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F521E8BE-9A93-2FAE-1B9D-B35B8E5A6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68"/>
          <a:stretch/>
        </p:blipFill>
        <p:spPr bwMode="auto">
          <a:xfrm>
            <a:off x="6702088" y="3644503"/>
            <a:ext cx="877553" cy="84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 background">
            <a:extLst>
              <a:ext uri="{FF2B5EF4-FFF2-40B4-BE49-F238E27FC236}">
                <a16:creationId xmlns:a16="http://schemas.microsoft.com/office/drawing/2014/main" id="{6CEDFDC1-49CA-72A9-4A68-754F91A60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19" y="3560390"/>
            <a:ext cx="854185" cy="103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1A8C10-AEEF-69E0-3129-30ED6548A700}"/>
              </a:ext>
            </a:extLst>
          </p:cNvPr>
          <p:cNvSpPr txBox="1"/>
          <p:nvPr/>
        </p:nvSpPr>
        <p:spPr>
          <a:xfrm>
            <a:off x="4379548" y="3769342"/>
            <a:ext cx="235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>
                <a:latin typeface="Poppins" panose="00000800000000000000" pitchFamily="2" charset="0"/>
                <a:cs typeface="Poppins" panose="00000800000000000000" pitchFamily="2" charset="0"/>
              </a:rPr>
              <a:t>Математика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C4900A-8128-E305-4F90-98DC6AC19255}"/>
              </a:ext>
            </a:extLst>
          </p:cNvPr>
          <p:cNvSpPr txBox="1"/>
          <p:nvPr/>
        </p:nvSpPr>
        <p:spPr>
          <a:xfrm>
            <a:off x="365389" y="3641659"/>
            <a:ext cx="2359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>
                <a:latin typeface="Poppins" panose="00000800000000000000" pitchFamily="2" charset="0"/>
                <a:cs typeface="Poppins" panose="00000800000000000000" pitchFamily="2" charset="0"/>
              </a:rPr>
              <a:t>Основы геодезии</a:t>
            </a:r>
          </a:p>
        </p:txBody>
      </p:sp>
    </p:spTree>
    <p:extLst>
      <p:ext uri="{BB962C8B-B14F-4D97-AF65-F5344CB8AC3E}">
        <p14:creationId xmlns:p14="http://schemas.microsoft.com/office/powerpoint/2010/main" val="12148135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1428</TotalTime>
  <Words>356</Words>
  <Application>Microsoft Office PowerPoint</Application>
  <PresentationFormat>Широкоэкранный</PresentationFormat>
  <Paragraphs>82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Courier New</vt:lpstr>
      <vt:lpstr>Poppins</vt:lpstr>
      <vt:lpstr>Poppins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Буданова Екатерина Сергеевна</dc:creator>
  <cp:lastModifiedBy>Кристина Куликова</cp:lastModifiedBy>
  <cp:revision>111</cp:revision>
  <dcterms:created xsi:type="dcterms:W3CDTF">2024-02-03T15:39:21Z</dcterms:created>
  <dcterms:modified xsi:type="dcterms:W3CDTF">2026-02-22T19:05:48Z</dcterms:modified>
</cp:coreProperties>
</file>