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12192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684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Group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Shape 47"/>
          <p:cNvGrpSpPr/>
          <p:nvPr/>
        </p:nvGrpSpPr>
        <p:grpSpPr>
          <a:xfrm>
            <a:off x="0" y="-8467"/>
            <a:ext cx="12192000" cy="6866467"/>
            <a:chOff x="0" y="0"/>
            <a:chExt cx="12192000" cy="6866467"/>
          </a:xfrm>
        </p:grpSpPr>
        <p:sp>
          <p:nvSpPr>
            <p:cNvPr id="48" name="Shape 48"/>
            <p:cNvSpPr/>
            <p:nvPr/>
          </p:nvSpPr>
          <p:spPr>
            <a:xfrm>
              <a:off x="9371012" y="8467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49" name="Shape 49"/>
            <p:cNvSpPr/>
            <p:nvPr/>
          </p:nvSpPr>
          <p:spPr>
            <a:xfrm flipH="1">
              <a:off x="7425267" y="3689879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50" name="Shape 50"/>
            <p:cNvSpPr/>
            <p:nvPr/>
          </p:nvSpPr>
          <p:spPr>
            <a:xfrm>
              <a:off x="9181476" y="0"/>
              <a:ext cx="3007349" cy="686646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007349"/>
                <a:gd name="ODFBottom" fmla="val 6866467"/>
                <a:gd name="ODFWidth" fmla="val 3007349"/>
                <a:gd name="ODFHeight" fmla="val 6866467"/>
              </a:gdLst>
              <a:ahLst/>
              <a:cxnLst/>
              <a:rect l="OXMLTextRectL" t="OXMLTextRectT" r="OXMLTextRectR" b="OXMLTextRect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</p:sp>
        <p:sp>
          <p:nvSpPr>
            <p:cNvPr id="51" name="Shape 51"/>
            <p:cNvSpPr/>
            <p:nvPr/>
          </p:nvSpPr>
          <p:spPr>
            <a:xfrm>
              <a:off x="9603442" y="0"/>
              <a:ext cx="2588558" cy="686646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573311"/>
                <a:gd name="ODFBottom" fmla="val 6866467"/>
                <a:gd name="ODFWidth" fmla="val 2573311"/>
                <a:gd name="ODFHeight" fmla="val 6866467"/>
              </a:gdLst>
              <a:ahLst/>
              <a:cxnLst/>
              <a:rect l="OXMLTextRectL" t="OXMLTextRectT" r="OXMLTextRectR" b="OXMLTextRect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52" name="Shape 52"/>
            <p:cNvSpPr/>
            <p:nvPr/>
          </p:nvSpPr>
          <p:spPr>
            <a:xfrm>
              <a:off x="8932333" y="3056467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</p:spPr>
        </p:sp>
        <p:sp>
          <p:nvSpPr>
            <p:cNvPr id="53" name="Shape 53"/>
            <p:cNvSpPr/>
            <p:nvPr/>
          </p:nvSpPr>
          <p:spPr>
            <a:xfrm>
              <a:off x="9334500" y="0"/>
              <a:ext cx="2854325" cy="686646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858013"/>
                <a:gd name="ODFBottom" fmla="val 6866467"/>
                <a:gd name="ODFWidth" fmla="val 2858013"/>
                <a:gd name="ODFHeight" fmla="val 6866467"/>
              </a:gdLst>
              <a:ahLst/>
              <a:cxnLst/>
              <a:rect l="OXMLTextRectL" t="OXMLTextRectT" r="OXMLTextRectR" b="OXMLTextRect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</p:spPr>
        </p:sp>
        <p:sp>
          <p:nvSpPr>
            <p:cNvPr id="54" name="Shape 54"/>
            <p:cNvSpPr/>
            <p:nvPr/>
          </p:nvSpPr>
          <p:spPr>
            <a:xfrm>
              <a:off x="10898730" y="0"/>
              <a:ext cx="1290094" cy="686646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290094"/>
                <a:gd name="ODFBottom" fmla="val 6858000"/>
                <a:gd name="ODFWidth" fmla="val 1290094"/>
                <a:gd name="ODFHeight" fmla="val 6858000"/>
              </a:gdLst>
              <a:ahLst/>
              <a:cxnLst/>
              <a:rect l="OXMLTextRectL" t="OXMLTextRectT" r="OXMLTextRectR" b="OXMLTextRect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</p:sp>
        <p:sp>
          <p:nvSpPr>
            <p:cNvPr id="55" name="Shape 55"/>
            <p:cNvSpPr/>
            <p:nvPr/>
          </p:nvSpPr>
          <p:spPr>
            <a:xfrm>
              <a:off x="10938999" y="0"/>
              <a:ext cx="1249826" cy="686646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249825"/>
                <a:gd name="ODFBottom" fmla="val 6858000"/>
                <a:gd name="ODFWidth" fmla="val 1249825"/>
                <a:gd name="ODFHeight" fmla="val 6858000"/>
              </a:gdLst>
              <a:ahLst/>
              <a:cxnLst/>
              <a:rect l="OXMLTextRectL" t="OXMLTextRectT" r="OXMLTextRectR" b="OXMLTextRect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</p:spPr>
        </p:sp>
        <p:sp>
          <p:nvSpPr>
            <p:cNvPr id="56" name="Shape 56"/>
            <p:cNvSpPr/>
            <p:nvPr/>
          </p:nvSpPr>
          <p:spPr>
            <a:xfrm>
              <a:off x="10371666" y="3598333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</p:sp>
        <p:sp>
          <p:nvSpPr>
            <p:cNvPr id="57" name="Shape 57"/>
            <p:cNvSpPr/>
            <p:nvPr/>
          </p:nvSpPr>
          <p:spPr>
            <a:xfrm rot="10800000">
              <a:off x="0" y="8467"/>
              <a:ext cx="842595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</p:sp>
      </p:grp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lvl="0"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defPPr/>
            <a:lvl1pPr marL="0" lv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lvl="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31.05.2022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31.05.2022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7967673" y="609599"/>
            <a:ext cx="1304742" cy="5251451"/>
          </a:xfrm>
          <a:prstGeom prst="rect">
            <a:avLst/>
          </a:prstGeom>
        </p:spPr>
        <p:txBody>
          <a:bodyPr vert="eaVert" anchor="ctr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7335" y="609600"/>
            <a:ext cx="7060149" cy="525145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31.05.2022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Group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 algn="l">
              <a:defRPr sz="4400" b="0" cap="none"/>
            </a:lvl1pPr>
          </a:lstStyle>
          <a:p>
            <a:r>
              <a:t>Образец заголовка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marL="0" lv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31.05.2022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с подписью">
    <p:spTree>
      <p:nvGrpSpPr>
        <p:cNvPr id="1" name="Group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l">
              <a:defRPr sz="4400" b="0" cap="none"/>
            </a:lvl1pPr>
          </a:lstStyle>
          <a:p>
            <a:r>
              <a:t>Образец заголовка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3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lvl="1" indent="0">
              <a:buNone/>
            </a:lvl2pPr>
            <a:lvl3pPr marL="914400" lvl="2" indent="0">
              <a:buNone/>
            </a:lvl3pPr>
            <a:lvl4pPr marL="1371600" lvl="3" indent="0">
              <a:buNone/>
            </a:lvl4pPr>
            <a:lvl5pPr marL="1828800" lvl="4" indent="0">
              <a:buNone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1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marL="0" lv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31.05.2022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sz="80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“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sz="80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”</a:t>
            </a:r>
            <a:endParaRPr>
              <a:solidFill>
                <a:schemeClr val="accent1">
                  <a:lumMod val="60000"/>
                  <a:lumOff val="40000"/>
                </a:schemeClr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Group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l">
              <a:defRPr sz="4400" b="0" cap="none"/>
            </a:lvl1pPr>
          </a:lstStyle>
          <a:p>
            <a:r>
              <a:t>Образец заголовка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1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marL="0" lv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31.05.2022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карточки имени">
    <p:spTree>
      <p:nvGrpSpPr>
        <p:cNvPr id="1" name="Group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l">
              <a:defRPr sz="4400" b="0" cap="none"/>
            </a:lvl1pPr>
          </a:lstStyle>
          <a:p>
            <a:r>
              <a:t>Образец заголовка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lvl="1" indent="0">
              <a:buNone/>
            </a:lvl2pPr>
            <a:lvl3pPr marL="914400" lvl="2" indent="0">
              <a:buNone/>
            </a:lvl3pPr>
            <a:lvl4pPr marL="1371600" lvl="3" indent="0">
              <a:buNone/>
            </a:lvl4pPr>
            <a:lvl5pPr marL="1828800" lvl="4" indent="0">
              <a:buNone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marL="0" lv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31.05.2022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sz="80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“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sz="80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ина или ложь">
    <p:spTree>
      <p:nvGrpSpPr>
        <p:cNvPr id="1" name="Group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l">
              <a:defRPr sz="4400" b="0" cap="none"/>
            </a:lvl1pPr>
          </a:lstStyle>
          <a:p>
            <a:r>
              <a:t>Образец заголовка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>
                <a:solidFill>
                  <a:schemeClr val="accent1"/>
                </a:solidFill>
              </a:defRPr>
            </a:lvl1pPr>
            <a:lvl2pPr marL="457200" lvl="1" indent="0">
              <a:buNone/>
            </a:lvl2pPr>
            <a:lvl3pPr marL="914400" lvl="2" indent="0">
              <a:buNone/>
            </a:lvl3pPr>
            <a:lvl4pPr marL="1371600" lvl="3" indent="0">
              <a:buNone/>
            </a:lvl4pPr>
            <a:lvl5pPr marL="1828800" lvl="4" indent="0">
              <a:buNone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marL="0" lv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31.05.2022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>
              <a:defRPr sz="3600"/>
            </a:lvl1pPr>
          </a:lstStyle>
          <a:p>
            <a:r>
              <a:t>Образец заголовка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31.05.2022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4000" b="0" cap="none"/>
            </a:lvl1pPr>
          </a:lstStyle>
          <a:p>
            <a:r>
              <a:t>Образец заголовка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399"/>
          </a:xfrm>
          <a:prstGeom prst="rect">
            <a:avLst/>
          </a:prstGeom>
        </p:spPr>
        <p:txBody>
          <a:bodyPr anchor="t"/>
          <a:lstStyle>
            <a:defPPr/>
            <a:lvl1pPr marL="0" lv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31.05.2022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31.05.2022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31.05.2022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31.05.2022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2" cy="576260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 b="0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2" cy="3304117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4"/>
          </p:nvPr>
        </p:nvSpPr>
        <p:spPr>
          <a:xfrm>
            <a:off x="5088383" y="2160983"/>
            <a:ext cx="4185618" cy="576260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 b="0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5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31.05.2022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>
              <a:defRPr sz="2000"/>
            </a:lvl1pPr>
          </a:lstStyle>
          <a:p>
            <a:r>
              <a:t>Образец заголовка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buNone/>
              <a:defRPr sz="1400"/>
            </a:lvl1pPr>
            <a:lvl2pPr marL="457063" lvl="1" indent="0">
              <a:buNone/>
              <a:defRPr sz="1400"/>
            </a:lvl2pPr>
            <a:lvl3pPr marL="914126" lvl="2" indent="0">
              <a:buNone/>
              <a:defRPr sz="1200"/>
            </a:lvl3pPr>
            <a:lvl4pPr marL="1371189" lvl="3" indent="0">
              <a:buNone/>
              <a:defRPr sz="1000"/>
            </a:lvl4pPr>
            <a:lvl5pPr marL="1828251" lvl="4" indent="0">
              <a:buNone/>
              <a:defRPr sz="1000"/>
            </a:lvl5pPr>
            <a:lvl6pPr marL="2285314" lvl="5" indent="0">
              <a:buNone/>
              <a:defRPr sz="1000"/>
            </a:lvl6pPr>
            <a:lvl7pPr marL="2742377" lvl="6" indent="0">
              <a:buNone/>
              <a:defRPr sz="1000"/>
            </a:lvl7pPr>
            <a:lvl8pPr marL="3199440" lvl="7" indent="0">
              <a:buNone/>
              <a:defRPr sz="1000"/>
            </a:lvl8pPr>
            <a:lvl9pPr marL="3656503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31.05.2022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7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 algn="l">
              <a:defRPr sz="2400" b="0"/>
            </a:lvl1pPr>
          </a:lstStyle>
          <a:p>
            <a:r>
              <a:t>Образец заголовка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marL="0" lvl="0" indent="0" algn="ctr">
              <a:buNone/>
              <a:defRPr sz="1600"/>
            </a:lvl1pPr>
            <a:lvl2pPr marL="457200" lvl="1" indent="0">
              <a:buNone/>
              <a:defRPr sz="16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600"/>
            </a:lvl4pPr>
            <a:lvl5pPr marL="1828800" lvl="4" indent="0">
              <a:buNone/>
              <a:defRPr sz="1600"/>
            </a:lvl5pPr>
            <a:lvl6pPr marL="2286000" lvl="5" indent="0">
              <a:buNone/>
              <a:defRPr sz="1600"/>
            </a:lvl6pPr>
            <a:lvl7pPr marL="2743200" lvl="6" indent="0">
              <a:buNone/>
              <a:defRPr sz="1600"/>
            </a:lvl7pPr>
            <a:lvl8pPr marL="3200400" lvl="7" indent="0">
              <a:buNone/>
              <a:defRPr sz="1600"/>
            </a:lvl8pPr>
            <a:lvl9pPr marL="3657600" lvl="8" indent="0">
              <a:buNone/>
              <a:defRPr sz="1600"/>
            </a:lvl9pPr>
          </a:lstStyle>
          <a:p>
            <a:r>
              <a:t>Вставка рисунка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buNone/>
              <a:defRPr sz="12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31.05.2022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2"/>
          <p:cNvGrpSpPr/>
          <p:nvPr/>
        </p:nvGrpSpPr>
        <p:grpSpPr>
          <a:xfrm>
            <a:off x="0" y="-8467"/>
            <a:ext cx="12192000" cy="6866467"/>
            <a:chOff x="0" y="0"/>
            <a:chExt cx="12192000" cy="6866467"/>
          </a:xfrm>
        </p:grpSpPr>
        <p:sp>
          <p:nvSpPr>
            <p:cNvPr id="3" name="Shape 3"/>
            <p:cNvSpPr/>
            <p:nvPr/>
          </p:nvSpPr>
          <p:spPr>
            <a:xfrm>
              <a:off x="9371012" y="8467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4" name="Shape 4"/>
            <p:cNvSpPr/>
            <p:nvPr/>
          </p:nvSpPr>
          <p:spPr>
            <a:xfrm flipH="1">
              <a:off x="7425267" y="3689879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5" name="Shape 5"/>
            <p:cNvSpPr/>
            <p:nvPr/>
          </p:nvSpPr>
          <p:spPr>
            <a:xfrm>
              <a:off x="9181476" y="0"/>
              <a:ext cx="3007349" cy="686646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007349"/>
                <a:gd name="ODFBottom" fmla="val 6866467"/>
                <a:gd name="ODFWidth" fmla="val 3007349"/>
                <a:gd name="ODFHeight" fmla="val 6866467"/>
              </a:gdLst>
              <a:ahLst/>
              <a:cxnLst/>
              <a:rect l="OXMLTextRectL" t="OXMLTextRectT" r="OXMLTextRectR" b="OXMLTextRect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</p:sp>
        <p:sp>
          <p:nvSpPr>
            <p:cNvPr id="6" name="Shape 6"/>
            <p:cNvSpPr/>
            <p:nvPr/>
          </p:nvSpPr>
          <p:spPr>
            <a:xfrm>
              <a:off x="9603442" y="0"/>
              <a:ext cx="2588558" cy="686646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573311"/>
                <a:gd name="ODFBottom" fmla="val 6866467"/>
                <a:gd name="ODFWidth" fmla="val 2573311"/>
                <a:gd name="ODFHeight" fmla="val 6866467"/>
              </a:gdLst>
              <a:ahLst/>
              <a:cxnLst/>
              <a:rect l="OXMLTextRectL" t="OXMLTextRectT" r="OXMLTextRectR" b="OXMLTextRect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7" name="Shape 7"/>
            <p:cNvSpPr/>
            <p:nvPr/>
          </p:nvSpPr>
          <p:spPr>
            <a:xfrm>
              <a:off x="8932333" y="3056467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</p:spPr>
        </p:sp>
        <p:sp>
          <p:nvSpPr>
            <p:cNvPr id="8" name="Shape 8"/>
            <p:cNvSpPr/>
            <p:nvPr/>
          </p:nvSpPr>
          <p:spPr>
            <a:xfrm>
              <a:off x="9334500" y="0"/>
              <a:ext cx="2854325" cy="686646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858013"/>
                <a:gd name="ODFBottom" fmla="val 6866467"/>
                <a:gd name="ODFWidth" fmla="val 2858013"/>
                <a:gd name="ODFHeight" fmla="val 6866467"/>
              </a:gdLst>
              <a:ahLst/>
              <a:cxnLst/>
              <a:rect l="OXMLTextRectL" t="OXMLTextRectT" r="OXMLTextRectR" b="OXMLTextRect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</p:spPr>
        </p:sp>
        <p:sp>
          <p:nvSpPr>
            <p:cNvPr id="9" name="Shape 9"/>
            <p:cNvSpPr/>
            <p:nvPr/>
          </p:nvSpPr>
          <p:spPr>
            <a:xfrm>
              <a:off x="10898730" y="0"/>
              <a:ext cx="1290094" cy="686646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290094"/>
                <a:gd name="ODFBottom" fmla="val 6858000"/>
                <a:gd name="ODFWidth" fmla="val 1290094"/>
                <a:gd name="ODFHeight" fmla="val 6858000"/>
              </a:gdLst>
              <a:ahLst/>
              <a:cxnLst/>
              <a:rect l="OXMLTextRectL" t="OXMLTextRectT" r="OXMLTextRectR" b="OXMLTextRect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</p:sp>
        <p:sp>
          <p:nvSpPr>
            <p:cNvPr id="10" name="Shape 10"/>
            <p:cNvSpPr/>
            <p:nvPr/>
          </p:nvSpPr>
          <p:spPr>
            <a:xfrm>
              <a:off x="10938999" y="0"/>
              <a:ext cx="1249826" cy="686646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249825"/>
                <a:gd name="ODFBottom" fmla="val 6858000"/>
                <a:gd name="ODFWidth" fmla="val 1249825"/>
                <a:gd name="ODFHeight" fmla="val 6858000"/>
              </a:gdLst>
              <a:ahLst/>
              <a:cxnLst/>
              <a:rect l="OXMLTextRectL" t="OXMLTextRectT" r="OXMLTextRectR" b="OXMLTextRect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</p:spPr>
        </p:sp>
        <p:sp>
          <p:nvSpPr>
            <p:cNvPr id="11" name="Shape 11"/>
            <p:cNvSpPr/>
            <p:nvPr/>
          </p:nvSpPr>
          <p:spPr>
            <a:xfrm>
              <a:off x="10371666" y="3598333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</p:sp>
        <p:sp>
          <p:nvSpPr>
            <p:cNvPr id="12" name="Shape 12"/>
            <p:cNvSpPr/>
            <p:nvPr/>
          </p:nvSpPr>
          <p:spPr>
            <a:xfrm>
              <a:off x="0" y="4021667"/>
              <a:ext cx="448732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</p:sp>
      </p:grp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2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dt" idx="2"/>
          </p:nvPr>
        </p:nvSpPr>
        <p:spPr>
          <a:xfrm>
            <a:off x="7205133" y="6041362"/>
            <a:ext cx="911938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31.05.2022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ft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4"/>
          </p:nvPr>
        </p:nvSpPr>
        <p:spPr>
          <a:xfrm>
            <a:off x="8590663" y="6041362"/>
            <a:ext cx="683338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9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defPPr/>
      <a:lvl1pPr lvl="0" algn="l">
        <a:buNone/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lvl="1">
        <a:defRPr>
          <a:solidFill>
            <a:schemeClr val="tx2"/>
          </a:solidFill>
        </a:defRPr>
      </a:lvl2pPr>
      <a:lvl3pPr lvl="2">
        <a:defRPr>
          <a:solidFill>
            <a:schemeClr val="tx2"/>
          </a:solidFill>
        </a:defRPr>
      </a:lvl3pPr>
      <a:lvl4pPr lvl="3">
        <a:defRPr>
          <a:solidFill>
            <a:schemeClr val="tx2"/>
          </a:solidFill>
        </a:defRPr>
      </a:lvl4pPr>
      <a:lvl5pPr lvl="4">
        <a:defRPr>
          <a:solidFill>
            <a:schemeClr val="tx2"/>
          </a:solidFill>
        </a:defRPr>
      </a:lvl5pPr>
      <a:lvl6pPr lvl="5">
        <a:defRPr>
          <a:solidFill>
            <a:schemeClr val="tx2"/>
          </a:solidFill>
        </a:defRPr>
      </a:lvl6pPr>
      <a:lvl7pPr lvl="6">
        <a:defRPr>
          <a:solidFill>
            <a:schemeClr val="tx2"/>
          </a:solidFill>
        </a:defRPr>
      </a:lvl7pPr>
      <a:lvl8pPr lvl="7">
        <a:defRPr>
          <a:solidFill>
            <a:schemeClr val="tx2"/>
          </a:solidFill>
        </a:defRPr>
      </a:lvl8pPr>
      <a:lvl9pPr lvl="8">
        <a:defRPr>
          <a:solidFill>
            <a:schemeClr val="tx2"/>
          </a:solidFill>
        </a:defRPr>
      </a:lvl9pPr>
    </p:titleStyle>
    <p:bodyStyle>
      <a:defPPr/>
      <a:lvl1pPr marL="342900" lvl="0" indent="-342900" algn="l">
        <a:spcBef>
          <a:spcPts val="1000"/>
        </a:spcBef>
        <a:spcAft>
          <a:spcPts val="0"/>
        </a:spcAft>
        <a:buClr>
          <a:schemeClr val="accent1"/>
        </a:buClr>
        <a:buSzPts val="1440"/>
        <a:buFont typeface="Wingdings 3"/>
        <a:buChar char="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lvl="1" indent="-285750" algn="l">
        <a:spcBef>
          <a:spcPts val="1000"/>
        </a:spcBef>
        <a:spcAft>
          <a:spcPts val="0"/>
        </a:spcAft>
        <a:buClr>
          <a:schemeClr val="accent1"/>
        </a:buClr>
        <a:buSzPts val="1280"/>
        <a:buFont typeface="Wingdings 3"/>
        <a:buChar char="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lvl="2" indent="-228600" algn="l">
        <a:spcBef>
          <a:spcPts val="1000"/>
        </a:spcBef>
        <a:spcAft>
          <a:spcPts val="0"/>
        </a:spcAft>
        <a:buClr>
          <a:schemeClr val="accent1"/>
        </a:buClr>
        <a:buSzPts val="1120"/>
        <a:buFont typeface="Wingdings 3"/>
        <a:buChar char="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lvl="3" indent="-228600" algn="l">
        <a:spcBef>
          <a:spcPts val="1000"/>
        </a:spcBef>
        <a:spcAft>
          <a:spcPts val="0"/>
        </a:spcAft>
        <a:buClr>
          <a:schemeClr val="accent1"/>
        </a:buClr>
        <a:buSzPts val="96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lvl="4" indent="-228600" algn="l">
        <a:spcBef>
          <a:spcPts val="1000"/>
        </a:spcBef>
        <a:spcAft>
          <a:spcPts val="0"/>
        </a:spcAft>
        <a:buClr>
          <a:schemeClr val="accent1"/>
        </a:buClr>
        <a:buSzPts val="96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lvl="5" indent="-228600" algn="l">
        <a:spcBef>
          <a:spcPts val="1000"/>
        </a:spcBef>
        <a:spcAft>
          <a:spcPts val="0"/>
        </a:spcAft>
        <a:buClr>
          <a:schemeClr val="accent1"/>
        </a:buClr>
        <a:buSzPts val="96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lvl="6" indent="-228600" algn="l">
        <a:spcBef>
          <a:spcPts val="1000"/>
        </a:spcBef>
        <a:spcAft>
          <a:spcPts val="0"/>
        </a:spcAft>
        <a:buClr>
          <a:schemeClr val="accent1"/>
        </a:buClr>
        <a:buSzPts val="96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lvl="7" indent="-228600" algn="l">
        <a:spcBef>
          <a:spcPts val="1000"/>
        </a:spcBef>
        <a:spcAft>
          <a:spcPts val="0"/>
        </a:spcAft>
        <a:buClr>
          <a:schemeClr val="accent1"/>
        </a:buClr>
        <a:buSzPts val="96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lvl="8" indent="-228600" algn="l">
        <a:spcBef>
          <a:spcPts val="1000"/>
        </a:spcBef>
        <a:spcAft>
          <a:spcPts val="0"/>
        </a:spcAft>
        <a:buClr>
          <a:schemeClr val="accent1"/>
        </a:buClr>
        <a:buSzPts val="96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/>
          <p:nvPr/>
        </p:nvPicPr>
        <p:blipFill>
          <a:blip r:embed="rId2" cstate="print"/>
          <a:stretch/>
        </p:blipFill>
        <p:spPr>
          <a:xfrm>
            <a:off x="452802" y="3089826"/>
            <a:ext cx="3448863" cy="3543786"/>
          </a:xfrm>
          <a:prstGeom prst="rect">
            <a:avLst/>
          </a:prstGeom>
        </p:spPr>
      </p:pic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-271750" y="857347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sz="480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sz="4800">
                <a:solidFill>
                  <a:schemeClr val="accent1">
                    <a:lumMod val="50000"/>
                  </a:schemeClr>
                </a:solidFill>
              </a:rPr>
            </a:br>
            <a:r>
              <a:rPr sz="4800">
                <a:solidFill>
                  <a:schemeClr val="accent1">
                    <a:lumMod val="50000"/>
                  </a:schemeClr>
                </a:solidFill>
              </a:rPr>
              <a:t>20.03.02</a:t>
            </a:r>
            <a:br>
              <a:rPr sz="4800">
                <a:solidFill>
                  <a:schemeClr val="accent1">
                    <a:lumMod val="50000"/>
                  </a:schemeClr>
                </a:solidFill>
              </a:rPr>
            </a:br>
            <a:r>
              <a:rPr sz="4800">
                <a:solidFill>
                  <a:schemeClr val="accent1">
                    <a:lumMod val="50000"/>
                  </a:schemeClr>
                </a:solidFill>
              </a:rPr>
              <a:t>«Природообустройство и водопользование»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subTitle" idx="1"/>
          </p:nvPr>
        </p:nvSpPr>
        <p:spPr>
          <a:xfrm>
            <a:off x="452802" y="3821664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FF6600"/>
                </a:solidFill>
              </a:rPr>
              <a:t>Профиль</a:t>
            </a:r>
          </a:p>
          <a:p>
            <a:r>
              <a:rPr sz="2000">
                <a:solidFill>
                  <a:schemeClr val="accent1">
                    <a:lumMod val="50000"/>
                  </a:schemeClr>
                </a:solidFill>
              </a:rPr>
              <a:t>Инженерное обустройство и защита территорий </a:t>
            </a:r>
          </a:p>
          <a:p>
            <a:r>
              <a:rPr sz="2000">
                <a:solidFill>
                  <a:schemeClr val="accent1">
                    <a:lumMod val="50000"/>
                  </a:schemeClr>
                </a:solidFill>
              </a:rPr>
              <a:t>и водохозяйственные системы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1833239" y="373732"/>
            <a:ext cx="60989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200" b="1">
                <a:solidFill>
                  <a:schemeClr val="accent1">
                    <a:lumMod val="75000"/>
                  </a:schemeClr>
                </a:solidFill>
              </a:rPr>
              <a:t>Проектирование, строительство и эксплуатация водозаборных сооружений</a:t>
            </a:r>
          </a:p>
        </p:txBody>
      </p:sp>
      <p:pic>
        <p:nvPicPr>
          <p:cNvPr id="200" name="Shape 200"/>
          <p:cNvPicPr/>
          <p:nvPr/>
        </p:nvPicPr>
        <p:blipFill>
          <a:blip r:embed="rId2" cstate="print"/>
          <a:stretch/>
        </p:blipFill>
        <p:spPr>
          <a:xfrm>
            <a:off x="1119526" y="1143173"/>
            <a:ext cx="8071366" cy="4225687"/>
          </a:xfrm>
          <a:prstGeom prst="rect">
            <a:avLst/>
          </a:prstGeom>
        </p:spPr>
      </p:pic>
      <p:sp>
        <p:nvSpPr>
          <p:cNvPr id="201" name="Shape 201"/>
          <p:cNvSpPr txBox="1"/>
          <p:nvPr/>
        </p:nvSpPr>
        <p:spPr>
          <a:xfrm>
            <a:off x="597877" y="5580185"/>
            <a:ext cx="9155723" cy="923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chemeClr val="accent1">
                    <a:lumMod val="50000"/>
                  </a:schemeClr>
                </a:solidFill>
              </a:rPr>
              <a:t>Любая система водоснабжения начинается с водозаборного сооружения, правильный расчет, проектирование и строительство которого обеспечивает бесперебойную подачу воды на дальнейшие сооружения и в систему 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1340132" y="1354498"/>
            <a:ext cx="4369006" cy="646331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chemeClr val="accent1">
                    <a:lumMod val="50000"/>
                  </a:schemeClr>
                </a:solidFill>
              </a:rPr>
              <a:t>Поверхностный береговой водозабор в </a:t>
            </a:r>
            <a:br>
              <a:rPr>
                <a:solidFill>
                  <a:schemeClr val="accent1">
                    <a:lumMod val="50000"/>
                  </a:schemeClr>
                </a:solidFill>
              </a:rPr>
            </a:br>
            <a:r>
              <a:rPr>
                <a:solidFill>
                  <a:schemeClr val="accent1">
                    <a:lumMod val="50000"/>
                  </a:schemeClr>
                </a:solidFill>
              </a:rPr>
              <a:t>г. Нижний Новгород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/>
        </p:nvSpPr>
        <p:spPr>
          <a:xfrm>
            <a:off x="1811060" y="263344"/>
            <a:ext cx="61006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200" b="1">
                <a:solidFill>
                  <a:schemeClr val="accent1">
                    <a:lumMod val="75000"/>
                  </a:schemeClr>
                </a:solidFill>
              </a:rPr>
              <a:t>Проектирование, строительство и эксплуатация сооружений водоподготовки</a:t>
            </a:r>
          </a:p>
        </p:txBody>
      </p:sp>
      <p:pic>
        <p:nvPicPr>
          <p:cNvPr id="206" name="Shape 206"/>
          <p:cNvPicPr/>
          <p:nvPr/>
        </p:nvPicPr>
        <p:blipFill>
          <a:blip r:embed="rId2" cstate="print"/>
          <a:stretch/>
        </p:blipFill>
        <p:spPr>
          <a:xfrm>
            <a:off x="904049" y="1224693"/>
            <a:ext cx="8322012" cy="4408613"/>
          </a:xfrm>
          <a:prstGeom prst="rect">
            <a:avLst/>
          </a:prstGeom>
        </p:spPr>
      </p:pic>
      <p:sp>
        <p:nvSpPr>
          <p:cNvPr id="207" name="Shape 207"/>
          <p:cNvSpPr txBox="1"/>
          <p:nvPr/>
        </p:nvSpPr>
        <p:spPr>
          <a:xfrm>
            <a:off x="417944" y="6596390"/>
            <a:ext cx="6223001" cy="2616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050"/>
              <a:t>https://www.mosvodokanal.ru/forexperts/articles/6571</a:t>
            </a:r>
          </a:p>
        </p:txBody>
      </p:sp>
      <p:sp>
        <p:nvSpPr>
          <p:cNvPr id="208" name="Shape 208"/>
          <p:cNvSpPr/>
          <p:nvPr/>
        </p:nvSpPr>
        <p:spPr>
          <a:xfrm>
            <a:off x="508000" y="6596390"/>
            <a:ext cx="3472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09" name="Shape 209"/>
          <p:cNvSpPr txBox="1"/>
          <p:nvPr/>
        </p:nvSpPr>
        <p:spPr>
          <a:xfrm>
            <a:off x="640865" y="5671326"/>
            <a:ext cx="9136181" cy="923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chemeClr val="accent1">
                    <a:lumMod val="50000"/>
                  </a:schemeClr>
                </a:solidFill>
              </a:rPr>
              <a:t>Прежде, чем вода будет подана в дома, на предприятия, школы, больницы и т.д. она проходит несколько стадий водоподготовки, приобретая свойства, которые позволяют ей называться питьевой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677334" y="222738"/>
            <a:ext cx="87011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200" b="1">
                <a:solidFill>
                  <a:schemeClr val="accent1">
                    <a:lumMod val="75000"/>
                  </a:schemeClr>
                </a:solidFill>
              </a:rPr>
              <a:t>Проектирование, строительство</a:t>
            </a:r>
            <a:r>
              <a:rPr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200" b="1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200" b="1">
                <a:solidFill>
                  <a:schemeClr val="accent1">
                    <a:lumMod val="75000"/>
                  </a:schemeClr>
                </a:solidFill>
              </a:rPr>
              <a:t>эксплуатация</a:t>
            </a:r>
            <a:r>
              <a:rPr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200" b="1">
                <a:solidFill>
                  <a:schemeClr val="accent1">
                    <a:lumMod val="75000"/>
                  </a:schemeClr>
                </a:solidFill>
              </a:rPr>
              <a:t>систем</a:t>
            </a:r>
            <a:r>
              <a:rPr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200" b="1">
                <a:solidFill>
                  <a:schemeClr val="accent1">
                    <a:lumMod val="75000"/>
                  </a:schemeClr>
                </a:solidFill>
              </a:rPr>
              <a:t>водоснабжения</a:t>
            </a:r>
          </a:p>
        </p:txBody>
      </p:sp>
      <p:pic>
        <p:nvPicPr>
          <p:cNvPr id="213" name="Shape 213"/>
          <p:cNvPicPr/>
          <p:nvPr/>
        </p:nvPicPr>
        <p:blipFill>
          <a:blip r:embed="rId2" cstate="print"/>
          <a:stretch/>
        </p:blipFill>
        <p:spPr>
          <a:xfrm>
            <a:off x="4670193" y="1053734"/>
            <a:ext cx="4708269" cy="2650756"/>
          </a:xfrm>
          <a:prstGeom prst="rect">
            <a:avLst/>
          </a:prstGeom>
        </p:spPr>
      </p:pic>
      <p:pic>
        <p:nvPicPr>
          <p:cNvPr id="215" name="Shape 215"/>
          <p:cNvPicPr/>
          <p:nvPr/>
        </p:nvPicPr>
        <p:blipFill>
          <a:blip r:embed="rId3" cstate="print"/>
          <a:stretch/>
        </p:blipFill>
        <p:spPr>
          <a:xfrm>
            <a:off x="559372" y="1053734"/>
            <a:ext cx="3976137" cy="2650756"/>
          </a:xfrm>
          <a:prstGeom prst="rect">
            <a:avLst/>
          </a:prstGeom>
        </p:spPr>
      </p:pic>
      <p:pic>
        <p:nvPicPr>
          <p:cNvPr id="217" name="Shape 217"/>
          <p:cNvPicPr/>
          <p:nvPr/>
        </p:nvPicPr>
        <p:blipFill>
          <a:blip r:embed="rId4" cstate="print"/>
          <a:stretch/>
        </p:blipFill>
        <p:spPr>
          <a:xfrm>
            <a:off x="965418" y="4100687"/>
            <a:ext cx="3976136" cy="2646921"/>
          </a:xfrm>
          <a:prstGeom prst="rect">
            <a:avLst/>
          </a:prstGeom>
        </p:spPr>
      </p:pic>
      <p:pic>
        <p:nvPicPr>
          <p:cNvPr id="219" name="Shape 219"/>
          <p:cNvPicPr/>
          <p:nvPr/>
        </p:nvPicPr>
        <p:blipFill>
          <a:blip r:embed="rId5" cstate="print"/>
          <a:stretch/>
        </p:blipFill>
        <p:spPr>
          <a:xfrm>
            <a:off x="5709495" y="3902933"/>
            <a:ext cx="2849970" cy="27323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677334" y="222738"/>
            <a:ext cx="8701128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200" b="1">
                <a:solidFill>
                  <a:schemeClr val="accent1">
                    <a:lumMod val="75000"/>
                  </a:schemeClr>
                </a:solidFill>
              </a:rPr>
              <a:t>… и водоотведения</a:t>
            </a:r>
          </a:p>
        </p:txBody>
      </p:sp>
      <p:pic>
        <p:nvPicPr>
          <p:cNvPr id="223" name="Shape 223"/>
          <p:cNvPicPr/>
          <p:nvPr/>
        </p:nvPicPr>
        <p:blipFill>
          <a:blip r:embed="rId2" cstate="print"/>
          <a:stretch/>
        </p:blipFill>
        <p:spPr>
          <a:xfrm>
            <a:off x="1503648" y="795337"/>
            <a:ext cx="7048500" cy="5267325"/>
          </a:xfrm>
          <a:prstGeom prst="rect">
            <a:avLst/>
          </a:prstGeom>
        </p:spPr>
      </p:pic>
      <p:sp>
        <p:nvSpPr>
          <p:cNvPr id="224" name="Shape 224"/>
          <p:cNvSpPr txBox="1"/>
          <p:nvPr/>
        </p:nvSpPr>
        <p:spPr>
          <a:xfrm>
            <a:off x="388589" y="6596390"/>
            <a:ext cx="9278618" cy="2616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050"/>
              <a:t>https://ru-stroyka.com/vodorazdel/3975-vnutrennyaya-kanalizaciya.html</a:t>
            </a:r>
          </a:p>
        </p:txBody>
      </p:sp>
      <p:sp>
        <p:nvSpPr>
          <p:cNvPr id="225" name="Shape 225"/>
          <p:cNvSpPr/>
          <p:nvPr/>
        </p:nvSpPr>
        <p:spPr>
          <a:xfrm>
            <a:off x="388589" y="6596390"/>
            <a:ext cx="4639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1513518" y="217200"/>
            <a:ext cx="72349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200" b="1">
                <a:solidFill>
                  <a:schemeClr val="accent1">
                    <a:lumMod val="75000"/>
                  </a:schemeClr>
                </a:solidFill>
              </a:rPr>
              <a:t>Проектирование, строительство и эксплуатация сооружений очистки сточных вод</a:t>
            </a:r>
          </a:p>
        </p:txBody>
      </p:sp>
      <p:pic>
        <p:nvPicPr>
          <p:cNvPr id="229" name="Shape 229"/>
          <p:cNvPicPr/>
          <p:nvPr/>
        </p:nvPicPr>
        <p:blipFill>
          <a:blip r:embed="rId2" cstate="print"/>
          <a:stretch/>
        </p:blipFill>
        <p:spPr>
          <a:xfrm>
            <a:off x="374265" y="986641"/>
            <a:ext cx="9161046" cy="4467958"/>
          </a:xfrm>
          <a:prstGeom prst="rect">
            <a:avLst/>
          </a:prstGeom>
        </p:spPr>
      </p:pic>
      <p:sp>
        <p:nvSpPr>
          <p:cNvPr id="230" name="Shape 230"/>
          <p:cNvSpPr txBox="1"/>
          <p:nvPr/>
        </p:nvSpPr>
        <p:spPr>
          <a:xfrm>
            <a:off x="726689" y="5540440"/>
            <a:ext cx="88086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chemeClr val="accent1">
                    <a:lumMod val="50000"/>
                  </a:schemeClr>
                </a:solidFill>
              </a:rPr>
              <a:t>После прохождения системы канализации бытовые сточные воды попадают на станцию очистки сточных вод. После прохождения различных стадий воду сбрасывают в реку- водоприемник. А все, что осталось на станции очистки – осадок - утилизируют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hape 233"/>
          <p:cNvPicPr/>
          <p:nvPr/>
        </p:nvPicPr>
        <p:blipFill>
          <a:blip r:embed="rId2" cstate="print"/>
          <a:stretch/>
        </p:blipFill>
        <p:spPr>
          <a:xfrm>
            <a:off x="1122811" y="240722"/>
            <a:ext cx="8150143" cy="5416949"/>
          </a:xfrm>
          <a:prstGeom prst="rect">
            <a:avLst/>
          </a:prstGeom>
        </p:spPr>
      </p:pic>
      <p:sp>
        <p:nvSpPr>
          <p:cNvPr id="234" name="Shape 234"/>
          <p:cNvSpPr txBox="1"/>
          <p:nvPr/>
        </p:nvSpPr>
        <p:spPr>
          <a:xfrm>
            <a:off x="665611" y="5657671"/>
            <a:ext cx="94865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chemeClr val="accent1">
                    <a:lumMod val="50000"/>
                  </a:schemeClr>
                </a:solidFill>
              </a:rPr>
              <a:t>Один из листов выпускной квалификационной работы бакалавра на тему: Проектирование канализационных очистных сооружений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316713" y="574976"/>
            <a:ext cx="3146519" cy="388077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/>
          <a:lstStyle>
            <a:defPPr/>
            <a:lvl1pPr lvl="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buNone/>
            </a:pPr>
            <a:r>
              <a:rPr>
                <a:solidFill>
                  <a:schemeClr val="accent2">
                    <a:lumMod val="75000"/>
                  </a:schemeClr>
                </a:solidFill>
              </a:rPr>
              <a:t>Наводнения</a:t>
            </a:r>
          </a:p>
          <a:p>
            <a:pPr algn="just"/>
            <a:r>
              <a:rPr sz="1600">
                <a:solidFill>
                  <a:schemeClr val="accent1">
                    <a:lumMod val="50000"/>
                  </a:schemeClr>
                </a:solidFill>
              </a:rPr>
              <a:t>Правильное регулирование речного стока в период половодья или паводка;</a:t>
            </a:r>
          </a:p>
          <a:p>
            <a:pPr algn="just"/>
            <a:r>
              <a:rPr sz="1600">
                <a:solidFill>
                  <a:schemeClr val="accent1">
                    <a:lumMod val="50000"/>
                  </a:schemeClr>
                </a:solidFill>
              </a:rPr>
              <a:t>Инженерные сооружения для снижения последствий наводнения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2"/>
          </p:nvPr>
        </p:nvSpPr>
        <p:spPr>
          <a:xfrm>
            <a:off x="7116609" y="574975"/>
            <a:ext cx="3146518" cy="388077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/>
            <a:lvl1pPr lvl="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buNone/>
            </a:pPr>
            <a:r>
              <a:rPr>
                <a:solidFill>
                  <a:schemeClr val="accent2">
                    <a:lumMod val="75000"/>
                  </a:schemeClr>
                </a:solidFill>
              </a:rPr>
              <a:t>Лесные пожары</a:t>
            </a:r>
          </a:p>
          <a:p>
            <a:pPr algn="just"/>
            <a:r>
              <a:rPr sz="1600">
                <a:solidFill>
                  <a:schemeClr val="accent1">
                    <a:lumMod val="50000"/>
                  </a:schemeClr>
                </a:solidFill>
              </a:rPr>
              <a:t>Превентивные меры по недопущению возгораний</a:t>
            </a:r>
          </a:p>
          <a:p>
            <a:pPr algn="just"/>
            <a:r>
              <a:rPr sz="1600">
                <a:solidFill>
                  <a:schemeClr val="accent1">
                    <a:lumMod val="50000"/>
                  </a:schemeClr>
                </a:solidFill>
              </a:rPr>
              <a:t>Инженерные сооружения для локализации очагов возгорания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838029" y="99169"/>
            <a:ext cx="8701128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200" b="1">
                <a:solidFill>
                  <a:schemeClr val="accent1">
                    <a:lumMod val="75000"/>
                  </a:schemeClr>
                </a:solidFill>
              </a:rPr>
              <a:t>Системы защиты территорий от природных ЧС </a:t>
            </a:r>
          </a:p>
        </p:txBody>
      </p:sp>
      <p:pic>
        <p:nvPicPr>
          <p:cNvPr id="240" name="Shape 240"/>
          <p:cNvPicPr/>
          <p:nvPr/>
        </p:nvPicPr>
        <p:blipFill>
          <a:blip r:embed="rId2" cstate="print"/>
          <a:stretch/>
        </p:blipFill>
        <p:spPr>
          <a:xfrm>
            <a:off x="374800" y="2807885"/>
            <a:ext cx="2262626" cy="1852525"/>
          </a:xfrm>
          <a:prstGeom prst="rect">
            <a:avLst/>
          </a:prstGeom>
        </p:spPr>
      </p:pic>
      <p:pic>
        <p:nvPicPr>
          <p:cNvPr id="242" name="Shape 242"/>
          <p:cNvPicPr/>
          <p:nvPr/>
        </p:nvPicPr>
        <p:blipFill>
          <a:blip r:embed="rId3" cstate="print"/>
          <a:stretch/>
        </p:blipFill>
        <p:spPr>
          <a:xfrm>
            <a:off x="4461947" y="4906306"/>
            <a:ext cx="3619871" cy="1856048"/>
          </a:xfrm>
          <a:prstGeom prst="rect">
            <a:avLst/>
          </a:prstGeom>
        </p:spPr>
      </p:pic>
      <p:pic>
        <p:nvPicPr>
          <p:cNvPr id="244" name="Shape 244"/>
          <p:cNvPicPr/>
          <p:nvPr/>
        </p:nvPicPr>
        <p:blipFill>
          <a:blip r:embed="rId4" cstate="print"/>
          <a:stretch/>
        </p:blipFill>
        <p:spPr>
          <a:xfrm>
            <a:off x="374800" y="4906306"/>
            <a:ext cx="3990054" cy="1852524"/>
          </a:xfrm>
          <a:prstGeom prst="rect">
            <a:avLst/>
          </a:prstGeom>
        </p:spPr>
      </p:pic>
      <p:pic>
        <p:nvPicPr>
          <p:cNvPr id="246" name="Shape 246"/>
          <p:cNvPicPr/>
          <p:nvPr/>
        </p:nvPicPr>
        <p:blipFill>
          <a:blip r:embed="rId5" cstate="print"/>
          <a:stretch/>
        </p:blipFill>
        <p:spPr>
          <a:xfrm>
            <a:off x="8192079" y="3079696"/>
            <a:ext cx="2694157" cy="3646176"/>
          </a:xfrm>
          <a:prstGeom prst="rect">
            <a:avLst/>
          </a:prstGeom>
        </p:spPr>
      </p:pic>
      <p:pic>
        <p:nvPicPr>
          <p:cNvPr id="248" name="Shape 248"/>
          <p:cNvPicPr/>
          <p:nvPr/>
        </p:nvPicPr>
        <p:blipFill>
          <a:blip r:embed="rId6" cstate="print"/>
          <a:stretch/>
        </p:blipFill>
        <p:spPr>
          <a:xfrm>
            <a:off x="2789527" y="2807885"/>
            <a:ext cx="4801496" cy="1975473"/>
          </a:xfrm>
          <a:prstGeom prst="rect">
            <a:avLst/>
          </a:prstGeom>
        </p:spPr>
      </p:pic>
      <p:sp>
        <p:nvSpPr>
          <p:cNvPr id="249" name="Shape 249"/>
          <p:cNvSpPr txBox="1"/>
          <p:nvPr/>
        </p:nvSpPr>
        <p:spPr>
          <a:xfrm>
            <a:off x="3634883" y="574975"/>
            <a:ext cx="3146520" cy="3880772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solid"/>
          </a:ln>
        </p:spPr>
        <p:txBody>
          <a:bodyPr vert="horz" lIns="91440" tIns="45720" rIns="91440" bIns="45720">
            <a:normAutofit/>
          </a:bodyPr>
          <a:lstStyle>
            <a:defPPr/>
            <a:lvl1pPr marL="342900" lvl="0" indent="-34290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Wingdings 3"/>
              <a:buChar char="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Wingdings 3"/>
              <a:buChar char="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Wingdings 3"/>
              <a:buChar char="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Wingdings 3"/>
              <a:buChar char=""/>
              <a:defRPr sz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Wingdings 3"/>
              <a:buChar char=""/>
              <a:defRPr sz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Wingdings 3"/>
              <a:buChar char=""/>
              <a:defRPr sz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Wingdings 3"/>
              <a:buChar char=""/>
              <a:defRPr sz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Wingdings 3"/>
              <a:buChar char=""/>
              <a:defRPr sz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Wingdings 3"/>
              <a:buChar char=""/>
              <a:defRPr sz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>
                <a:solidFill>
                  <a:schemeClr val="accent2">
                    <a:lumMod val="75000"/>
                  </a:schemeClr>
                </a:solidFill>
              </a:rPr>
              <a:t>Оползни и обвалы</a:t>
            </a:r>
          </a:p>
          <a:p>
            <a:pPr algn="just"/>
            <a:r>
              <a:rPr sz="1600">
                <a:solidFill>
                  <a:schemeClr val="accent1">
                    <a:lumMod val="50000"/>
                  </a:schemeClr>
                </a:solidFill>
              </a:rPr>
              <a:t>Инженерные сооружения для укрепления опасных склонов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Shape 251"/>
          <p:cNvGrpSpPr/>
          <p:nvPr/>
        </p:nvGrpSpPr>
        <p:grpSpPr>
          <a:xfrm>
            <a:off x="0" y="-8467"/>
            <a:ext cx="12192000" cy="6866467"/>
            <a:chOff x="0" y="0"/>
            <a:chExt cx="12192000" cy="6866467"/>
          </a:xfrm>
        </p:grpSpPr>
        <p:sp>
          <p:nvSpPr>
            <p:cNvPr id="252" name="Shape 252"/>
            <p:cNvSpPr/>
            <p:nvPr/>
          </p:nvSpPr>
          <p:spPr>
            <a:xfrm>
              <a:off x="9371012" y="8467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253" name="Shape 253"/>
            <p:cNvSpPr/>
            <p:nvPr/>
          </p:nvSpPr>
          <p:spPr>
            <a:xfrm flipH="1">
              <a:off x="7425267" y="3689879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254" name="Shape 254"/>
            <p:cNvSpPr/>
            <p:nvPr/>
          </p:nvSpPr>
          <p:spPr>
            <a:xfrm>
              <a:off x="9181476" y="0"/>
              <a:ext cx="3007349" cy="686646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007349"/>
                <a:gd name="ODFBottom" fmla="val 6866467"/>
                <a:gd name="ODFWidth" fmla="val 3007349"/>
                <a:gd name="ODFHeight" fmla="val 6866467"/>
              </a:gdLst>
              <a:ahLst/>
              <a:cxnLst/>
              <a:rect l="OXMLTextRectL" t="OXMLTextRectT" r="OXMLTextRectR" b="OXMLTextRect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</p:sp>
        <p:sp>
          <p:nvSpPr>
            <p:cNvPr id="255" name="Shape 255"/>
            <p:cNvSpPr/>
            <p:nvPr/>
          </p:nvSpPr>
          <p:spPr>
            <a:xfrm>
              <a:off x="9603442" y="0"/>
              <a:ext cx="2588558" cy="686646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573311"/>
                <a:gd name="ODFBottom" fmla="val 6866467"/>
                <a:gd name="ODFWidth" fmla="val 2573311"/>
                <a:gd name="ODFHeight" fmla="val 6866467"/>
              </a:gdLst>
              <a:ahLst/>
              <a:cxnLst/>
              <a:rect l="OXMLTextRectL" t="OXMLTextRectT" r="OXMLTextRectR" b="OXMLTextRect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56" name="Shape 256"/>
            <p:cNvSpPr/>
            <p:nvPr/>
          </p:nvSpPr>
          <p:spPr>
            <a:xfrm>
              <a:off x="8932333" y="3056467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</p:spPr>
        </p:sp>
        <p:sp>
          <p:nvSpPr>
            <p:cNvPr id="257" name="Shape 257"/>
            <p:cNvSpPr/>
            <p:nvPr/>
          </p:nvSpPr>
          <p:spPr>
            <a:xfrm>
              <a:off x="9334500" y="0"/>
              <a:ext cx="2854325" cy="686646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858013"/>
                <a:gd name="ODFBottom" fmla="val 6866467"/>
                <a:gd name="ODFWidth" fmla="val 2858013"/>
                <a:gd name="ODFHeight" fmla="val 6866467"/>
              </a:gdLst>
              <a:ahLst/>
              <a:cxnLst/>
              <a:rect l="OXMLTextRectL" t="OXMLTextRectT" r="OXMLTextRectR" b="OXMLTextRect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</p:spPr>
        </p:sp>
        <p:sp>
          <p:nvSpPr>
            <p:cNvPr id="258" name="Shape 258"/>
            <p:cNvSpPr/>
            <p:nvPr/>
          </p:nvSpPr>
          <p:spPr>
            <a:xfrm>
              <a:off x="10898730" y="0"/>
              <a:ext cx="1290094" cy="686646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290094"/>
                <a:gd name="ODFBottom" fmla="val 6858000"/>
                <a:gd name="ODFWidth" fmla="val 1290094"/>
                <a:gd name="ODFHeight" fmla="val 6858000"/>
              </a:gdLst>
              <a:ahLst/>
              <a:cxnLst/>
              <a:rect l="OXMLTextRectL" t="OXMLTextRectT" r="OXMLTextRectR" b="OXMLTextRect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</p:sp>
        <p:sp>
          <p:nvSpPr>
            <p:cNvPr id="259" name="Shape 259"/>
            <p:cNvSpPr/>
            <p:nvPr/>
          </p:nvSpPr>
          <p:spPr>
            <a:xfrm>
              <a:off x="10938999" y="0"/>
              <a:ext cx="1249826" cy="686646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249825"/>
                <a:gd name="ODFBottom" fmla="val 6858000"/>
                <a:gd name="ODFWidth" fmla="val 1249825"/>
                <a:gd name="ODFHeight" fmla="val 6858000"/>
              </a:gdLst>
              <a:ahLst/>
              <a:cxnLst/>
              <a:rect l="OXMLTextRectL" t="OXMLTextRectT" r="OXMLTextRectR" b="OXMLTextRect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</p:spPr>
        </p:sp>
        <p:sp>
          <p:nvSpPr>
            <p:cNvPr id="260" name="Shape 260"/>
            <p:cNvSpPr/>
            <p:nvPr/>
          </p:nvSpPr>
          <p:spPr>
            <a:xfrm>
              <a:off x="10371666" y="3598333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</p:sp>
        <p:sp>
          <p:nvSpPr>
            <p:cNvPr id="261" name="Shape 261"/>
            <p:cNvSpPr/>
            <p:nvPr/>
          </p:nvSpPr>
          <p:spPr>
            <a:xfrm>
              <a:off x="0" y="4021667"/>
              <a:ext cx="448732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</p:sp>
      </p:grpSp>
      <p:sp>
        <p:nvSpPr>
          <p:cNvPr id="262" name="Shape 262"/>
          <p:cNvSpPr txBox="1"/>
          <p:nvPr/>
        </p:nvSpPr>
        <p:spPr>
          <a:xfrm>
            <a:off x="2759177" y="285948"/>
            <a:ext cx="8596668" cy="1320800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sz="22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Природоохранные мероприятия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678121" y="1075597"/>
            <a:ext cx="5084102" cy="538820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90000"/>
              </a:lnSpc>
              <a:spcBef>
                <a:spcPts val="1000"/>
              </a:spcBef>
              <a:buClr>
                <a:srgbClr val="FF6600"/>
              </a:buClr>
              <a:buSzPts val="1440"/>
              <a:buFont typeface="Wingdings"/>
              <a:buChar char="§"/>
            </a:pPr>
            <a:r>
              <a:rPr>
                <a:solidFill>
                  <a:schemeClr val="accent1">
                    <a:lumMod val="50000"/>
                  </a:schemeClr>
                </a:solidFill>
              </a:rPr>
              <a:t>Разработка разделов «Перечень мероприятий по охране окружающей среды» (согласно  Постановлению Правительства Российской Федерации от 16.02.2008 № 87 «О составе разделов проектной документации и требованиях к их содержанию» с изм.); 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Clr>
                <a:srgbClr val="FF6600"/>
              </a:buClr>
              <a:buSzPts val="1440"/>
              <a:buFont typeface="Wingdings"/>
              <a:buChar char="§"/>
            </a:pPr>
            <a:r>
              <a:rPr>
                <a:solidFill>
                  <a:schemeClr val="accent1">
                    <a:lumMod val="50000"/>
                  </a:schemeClr>
                </a:solidFill>
              </a:rPr>
              <a:t>Создание особо охраняемых природных территорий и осуществление их деятельности;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Clr>
                <a:srgbClr val="FF6600"/>
              </a:buClr>
              <a:buSzPts val="1440"/>
              <a:buFont typeface="Wingdings"/>
              <a:buChar char="§"/>
            </a:pPr>
            <a:r>
              <a:rPr>
                <a:solidFill>
                  <a:schemeClr val="accent1">
                    <a:lumMod val="50000"/>
                  </a:schemeClr>
                </a:solidFill>
              </a:rPr>
              <a:t>Контроль за соблюдением правил охраны окружающей среды на предприятиях;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Clr>
                <a:srgbClr val="FF6600"/>
              </a:buClr>
              <a:buSzPts val="1440"/>
              <a:buFont typeface="Wingdings"/>
              <a:buChar char="§"/>
            </a:pPr>
            <a:r>
              <a:rPr>
                <a:solidFill>
                  <a:schemeClr val="accent1">
                    <a:lumMod val="50000"/>
                  </a:schemeClr>
                </a:solidFill>
              </a:rPr>
              <a:t>Берегоукрепление;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Clr>
                <a:srgbClr val="FF6600"/>
              </a:buClr>
              <a:buSzPts val="1440"/>
              <a:buFont typeface="Wingdings"/>
              <a:buChar char="§"/>
            </a:pPr>
            <a:r>
              <a:rPr>
                <a:solidFill>
                  <a:schemeClr val="accent1">
                    <a:lumMod val="50000"/>
                  </a:schemeClr>
                </a:solidFill>
              </a:rPr>
              <a:t>Оценка рисков;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Clr>
                <a:srgbClr val="FF6600"/>
              </a:buClr>
              <a:buSzPts val="1440"/>
              <a:buFont typeface="Wingdings"/>
              <a:buChar char="§"/>
            </a:pPr>
            <a:r>
              <a:rPr>
                <a:solidFill>
                  <a:schemeClr val="accent1">
                    <a:lumMod val="50000"/>
                  </a:schemeClr>
                </a:solidFill>
              </a:rPr>
              <a:t>Восстановление природных объектов после вредного воздействия внешних факторов, в том числе и антропогенных;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1440"/>
              <a:buFont typeface="Wingdings 3"/>
              <a:buChar char=""/>
            </a:pPr>
            <a:endParaRPr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1440"/>
              <a:buFont typeface="Wingdings 3"/>
              <a:buChar char=""/>
            </a:pPr>
            <a:endParaRPr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65" name="Shape 265"/>
          <p:cNvPicPr/>
          <p:nvPr/>
        </p:nvPicPr>
        <p:blipFill>
          <a:blip r:embed="rId2" cstate="print"/>
          <a:srcRect t="7669" r="-2" b="2636"/>
          <a:stretch/>
        </p:blipFill>
        <p:spPr>
          <a:xfrm>
            <a:off x="5765397" y="1553238"/>
            <a:ext cx="3899563" cy="34290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677336" y="156238"/>
            <a:ext cx="8596668" cy="785871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/>
            <a:r>
              <a:rPr sz="2200" b="1">
                <a:solidFill>
                  <a:schemeClr val="accent1">
                    <a:lumMod val="75000"/>
                  </a:schemeClr>
                </a:solidFill>
              </a:rPr>
              <a:t>Проектирование, строительство и эксплуатация </a:t>
            </a:r>
            <a:br>
              <a:rPr sz="2200" b="1">
                <a:solidFill>
                  <a:schemeClr val="accent1">
                    <a:lumMod val="75000"/>
                  </a:schemeClr>
                </a:solidFill>
              </a:rPr>
            </a:br>
            <a:r>
              <a:rPr sz="2200" b="1">
                <a:solidFill>
                  <a:schemeClr val="accent1">
                    <a:lumMod val="75000"/>
                  </a:schemeClr>
                </a:solidFill>
              </a:rPr>
              <a:t>мелиоративных систем</a:t>
            </a:r>
          </a:p>
        </p:txBody>
      </p:sp>
      <p:pic>
        <p:nvPicPr>
          <p:cNvPr id="269" name="Shape 269"/>
          <p:cNvPicPr/>
          <p:nvPr/>
        </p:nvPicPr>
        <p:blipFill>
          <a:blip r:embed="rId2" cstate="print"/>
          <a:stretch/>
        </p:blipFill>
        <p:spPr>
          <a:xfrm>
            <a:off x="396949" y="880411"/>
            <a:ext cx="4281616" cy="2797055"/>
          </a:xfrm>
          <a:prstGeom prst="rect">
            <a:avLst/>
          </a:prstGeom>
        </p:spPr>
      </p:pic>
      <p:pic>
        <p:nvPicPr>
          <p:cNvPr id="271" name="Shape 271"/>
          <p:cNvPicPr/>
          <p:nvPr/>
        </p:nvPicPr>
        <p:blipFill>
          <a:blip r:embed="rId3" cstate="print"/>
          <a:stretch/>
        </p:blipFill>
        <p:spPr>
          <a:xfrm>
            <a:off x="4958952" y="937767"/>
            <a:ext cx="4513468" cy="2801397"/>
          </a:xfrm>
          <a:prstGeom prst="rect">
            <a:avLst/>
          </a:prstGeom>
        </p:spPr>
      </p:pic>
      <p:pic>
        <p:nvPicPr>
          <p:cNvPr id="273" name="Shape 273"/>
          <p:cNvPicPr/>
          <p:nvPr/>
        </p:nvPicPr>
        <p:blipFill>
          <a:blip r:embed="rId4" cstate="print"/>
          <a:stretch/>
        </p:blipFill>
        <p:spPr>
          <a:xfrm>
            <a:off x="477236" y="3847350"/>
            <a:ext cx="4513468" cy="2854411"/>
          </a:xfrm>
          <a:prstGeom prst="rect">
            <a:avLst/>
          </a:prstGeom>
        </p:spPr>
      </p:pic>
      <p:pic>
        <p:nvPicPr>
          <p:cNvPr id="275" name="Shape 275"/>
          <p:cNvPicPr/>
          <p:nvPr/>
        </p:nvPicPr>
        <p:blipFill>
          <a:blip r:embed="rId5" cstate="print"/>
          <a:stretch/>
        </p:blipFill>
        <p:spPr>
          <a:xfrm>
            <a:off x="5230895" y="3847350"/>
            <a:ext cx="4127949" cy="2854411"/>
          </a:xfrm>
          <a:prstGeom prst="rect">
            <a:avLst/>
          </a:prstGeom>
        </p:spPr>
      </p:pic>
      <p:sp>
        <p:nvSpPr>
          <p:cNvPr id="276" name="Shape 276"/>
          <p:cNvSpPr txBox="1"/>
          <p:nvPr/>
        </p:nvSpPr>
        <p:spPr>
          <a:xfrm>
            <a:off x="571020" y="937767"/>
            <a:ext cx="3391379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Гидромелиоративный канал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5087730" y="3031137"/>
            <a:ext cx="4271114" cy="646331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Дождевальная система фронтального действия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571020" y="5960725"/>
            <a:ext cx="4271113" cy="646329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Выращивание риса посредством затопления по картам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5317660" y="6237724"/>
            <a:ext cx="3954417" cy="36933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Укладка узкотраншейного дренажа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/>
        </p:nvSpPr>
        <p:spPr>
          <a:xfrm>
            <a:off x="468922" y="1183188"/>
            <a:ext cx="9144000" cy="56630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Aft>
                <a:spcPts val="1200"/>
              </a:spcAft>
              <a:buClr>
                <a:srgbClr val="FF6600"/>
              </a:buClr>
              <a:buFont typeface="Symbol"/>
              <a:buChar char=""/>
            </a:pPr>
            <a:r>
              <a:rPr sz="1600">
                <a:solidFill>
                  <a:srgbClr val="002060"/>
                </a:solidFill>
                <a:latin typeface="Arial"/>
                <a:ea typeface="Arial"/>
                <a:cs typeface="Arial"/>
              </a:rPr>
              <a:t>проводить изыскания, проектировать, строить и эксплуатировать объекты природообустройства и водопользования, </a:t>
            </a:r>
            <a:endParaRPr sz="160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1200"/>
              </a:spcAft>
              <a:buClr>
                <a:srgbClr val="FF6600"/>
              </a:buClr>
              <a:buFont typeface="Symbol"/>
              <a:buChar char=""/>
            </a:pPr>
            <a:r>
              <a:rPr sz="1600">
                <a:solidFill>
                  <a:srgbClr val="002060"/>
                </a:solidFill>
                <a:latin typeface="Arial"/>
                <a:ea typeface="Arial"/>
                <a:cs typeface="Arial"/>
              </a:rPr>
              <a:t>проводить изыскания </a:t>
            </a:r>
            <a:endParaRPr sz="160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1200"/>
              </a:spcAft>
              <a:buClr>
                <a:srgbClr val="FF6600"/>
              </a:buClr>
              <a:buFont typeface="Symbol"/>
              <a:buChar char=""/>
            </a:pPr>
            <a:r>
              <a:rPr sz="1600">
                <a:solidFill>
                  <a:srgbClr val="002060"/>
                </a:solidFill>
                <a:latin typeface="Arial"/>
                <a:ea typeface="Arial"/>
                <a:cs typeface="Arial"/>
              </a:rPr>
              <a:t>решать задачи по сохранению и улучшению состояния природных объектов </a:t>
            </a:r>
            <a:endParaRPr sz="160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1200"/>
              </a:spcAft>
              <a:buClr>
                <a:srgbClr val="FF6600"/>
              </a:buClr>
              <a:buFont typeface="Symbol"/>
              <a:buChar char=""/>
            </a:pPr>
            <a:r>
              <a:rPr sz="1600">
                <a:solidFill>
                  <a:srgbClr val="002060"/>
                </a:solidFill>
                <a:latin typeface="Arial"/>
                <a:ea typeface="Arial"/>
                <a:cs typeface="Arial"/>
              </a:rPr>
              <a:t>определять проектные параметры гидротехнических сооружений, </a:t>
            </a:r>
            <a:endParaRPr sz="160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1200"/>
              </a:spcAft>
              <a:buClr>
                <a:srgbClr val="FF6600"/>
              </a:buClr>
              <a:buFont typeface="Symbol"/>
              <a:buChar char=""/>
            </a:pPr>
            <a:r>
              <a:rPr sz="1600">
                <a:solidFill>
                  <a:srgbClr val="002060"/>
                </a:solidFill>
                <a:latin typeface="Arial"/>
                <a:ea typeface="Arial"/>
                <a:cs typeface="Arial"/>
              </a:rPr>
              <a:t>оценивать качество природной воды и выбирать способы подготовки воды для хозяйственно-питьевого водоснабжения, технологических и животноводческих и специальных нужд;</a:t>
            </a:r>
            <a:endParaRPr sz="160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1200"/>
              </a:spcAft>
              <a:buClr>
                <a:srgbClr val="FF6600"/>
              </a:buClr>
              <a:buFont typeface="Symbol"/>
              <a:buChar char=""/>
            </a:pPr>
            <a:r>
              <a:rPr sz="1600">
                <a:solidFill>
                  <a:srgbClr val="002060"/>
                </a:solidFill>
                <a:latin typeface="Arial"/>
                <a:ea typeface="Arial"/>
                <a:cs typeface="Arial"/>
              </a:rPr>
              <a:t>контролировать рациональное использование водных, земельных и других природных и технических ресурсов, </a:t>
            </a:r>
            <a:endParaRPr sz="160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1200"/>
              </a:spcAft>
              <a:buClr>
                <a:srgbClr val="FF6600"/>
              </a:buClr>
              <a:buFont typeface="Symbol"/>
              <a:buChar char=""/>
            </a:pPr>
            <a:r>
              <a:rPr sz="1600">
                <a:solidFill>
                  <a:srgbClr val="002060"/>
                </a:solidFill>
                <a:latin typeface="Arial"/>
                <a:ea typeface="Arial"/>
                <a:cs typeface="Arial"/>
              </a:rPr>
              <a:t>проводить геодезические и кадастровые работы. </a:t>
            </a:r>
            <a:endParaRPr sz="160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1200"/>
              </a:spcAft>
              <a:buClr>
                <a:srgbClr val="FF6600"/>
              </a:buClr>
              <a:buFont typeface="Symbol"/>
              <a:buChar char=""/>
            </a:pPr>
            <a:r>
              <a:rPr sz="1600">
                <a:solidFill>
                  <a:srgbClr val="002060"/>
                </a:solidFill>
                <a:latin typeface="Arial"/>
                <a:ea typeface="Arial"/>
                <a:cs typeface="Arial"/>
              </a:rPr>
              <a:t>проводить инженерные изыскания и проектировать сооружения защиты территорий от техногенных и природных рисков; </a:t>
            </a:r>
            <a:endParaRPr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1200"/>
              </a:spcAft>
              <a:buClr>
                <a:srgbClr val="FF6600"/>
              </a:buClr>
              <a:buFont typeface="Symbol"/>
              <a:buChar char=""/>
            </a:pPr>
            <a:r>
              <a:rPr sz="1600">
                <a:solidFill>
                  <a:srgbClr val="002060"/>
                </a:solidFill>
                <a:latin typeface="Arial"/>
                <a:ea typeface="Arial"/>
                <a:cs typeface="Arial"/>
              </a:rPr>
              <a:t>проводить экологическую экспертизу.</a:t>
            </a:r>
            <a:endParaRPr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1200"/>
              </a:spcAft>
              <a:buClr>
                <a:srgbClr val="FF6600"/>
              </a:buClr>
              <a:buFont typeface="Symbol"/>
              <a:buChar char=""/>
            </a:pPr>
            <a:r>
              <a:rPr sz="1600">
                <a:solidFill>
                  <a:srgbClr val="002060"/>
                </a:solidFill>
                <a:latin typeface="Arial"/>
                <a:ea typeface="Arial"/>
                <a:cs typeface="Arial"/>
              </a:rPr>
              <a:t>производить замеры земельных участков;</a:t>
            </a:r>
            <a:endParaRPr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buClr>
                <a:srgbClr val="FF6600"/>
              </a:buClr>
              <a:buFont typeface="Symbol"/>
              <a:buChar char=""/>
            </a:pPr>
            <a:r>
              <a:rPr sz="1600">
                <a:solidFill>
                  <a:srgbClr val="002060"/>
                </a:solidFill>
                <a:latin typeface="Arial"/>
                <a:ea typeface="Arial"/>
                <a:cs typeface="Arial"/>
              </a:rPr>
              <a:t>разрабатывать проекты и планы населенных пунктов с привязкой к местности.</a:t>
            </a:r>
            <a:endParaRPr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82" name="Shape 282"/>
          <p:cNvSpPr txBox="1"/>
          <p:nvPr/>
        </p:nvSpPr>
        <p:spPr>
          <a:xfrm>
            <a:off x="190500" y="127391"/>
            <a:ext cx="103133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800" b="1">
                <a:solidFill>
                  <a:schemeClr val="accent1">
                    <a:lumMod val="75000"/>
                  </a:schemeClr>
                </a:solidFill>
              </a:rPr>
              <a:t>В результате обучения  на направлении подготовки </a:t>
            </a:r>
          </a:p>
          <a:p>
            <a:pPr algn="ctr"/>
            <a:r>
              <a:rPr sz="1800" b="1">
                <a:solidFill>
                  <a:schemeClr val="accent1">
                    <a:lumMod val="75000"/>
                  </a:schemeClr>
                </a:solidFill>
              </a:rPr>
              <a:t>20.03.02 «Природообустройство и водопользование» Вы научитесь: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534644" y="1351404"/>
            <a:ext cx="8741560" cy="1913262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marL="342900" indent="-342900" algn="just">
              <a:buClr>
                <a:srgbClr val="FF6600"/>
              </a:buClr>
              <a:buFont typeface="Wingdings"/>
              <a:buChar char="§"/>
            </a:pPr>
            <a:r>
              <a:rPr sz="2400" b="1" i="0">
                <a:solidFill>
                  <a:schemeClr val="accent1">
                    <a:lumMod val="50000"/>
                  </a:schemeClr>
                </a:solidFill>
                <a:latin typeface="YS Text"/>
                <a:ea typeface="YS Text"/>
                <a:cs typeface="YS Text"/>
              </a:rPr>
              <a:t>Природообустройство – </a:t>
            </a:r>
            <a:r>
              <a:rPr sz="2400" b="0" i="0">
                <a:solidFill>
                  <a:schemeClr val="accent1">
                    <a:lumMod val="50000"/>
                  </a:schemeClr>
                </a:solidFill>
                <a:latin typeface="YS Text"/>
                <a:ea typeface="YS Text"/>
                <a:cs typeface="YS Text"/>
              </a:rPr>
              <a:t>с</a:t>
            </a:r>
            <a:r>
              <a:rPr sz="2400" i="0">
                <a:solidFill>
                  <a:schemeClr val="accent1">
                    <a:lumMod val="50000"/>
                  </a:schemeClr>
                </a:solidFill>
                <a:latin typeface="YS Text"/>
                <a:ea typeface="YS Text"/>
                <a:cs typeface="YS Text"/>
              </a:rPr>
              <a:t>огласование требований природопользователей и свойств природы,</a:t>
            </a:r>
            <a:r>
              <a:rPr sz="2400" b="0" i="0">
                <a:solidFill>
                  <a:schemeClr val="accent1">
                    <a:lumMod val="50000"/>
                  </a:schemeClr>
                </a:solidFill>
                <a:latin typeface="YS Text"/>
                <a:ea typeface="YS Text"/>
                <a:cs typeface="YS Text"/>
              </a:rPr>
              <a:t> придание ее компонентам новых свойств, повышающих потребительскую стоимость или полезность компонентов природы, восстановление нарушенных компонентов.</a:t>
            </a:r>
            <a:endParaRPr sz="2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534644" y="3797148"/>
            <a:ext cx="8741560" cy="1913262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defPPr/>
            <a:lvl1pPr marL="0" lvl="0" indent="0" algn="l"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Clr>
                <a:srgbClr val="FF6600"/>
              </a:buClr>
              <a:buFont typeface="Wingdings"/>
              <a:buChar char="§"/>
            </a:pPr>
            <a:r>
              <a:rPr sz="2400" b="1">
                <a:solidFill>
                  <a:schemeClr val="accent1">
                    <a:lumMod val="50000"/>
                  </a:schemeClr>
                </a:solidFill>
                <a:latin typeface="YS Text"/>
                <a:ea typeface="YS Text"/>
                <a:cs typeface="YS Text"/>
              </a:rPr>
              <a:t>Водопользование – </a:t>
            </a:r>
            <a:r>
              <a:rPr sz="2400">
                <a:solidFill>
                  <a:schemeClr val="accent1">
                    <a:lumMod val="50000"/>
                  </a:schemeClr>
                </a:solidFill>
                <a:latin typeface="YS Text"/>
                <a:ea typeface="YS Text"/>
                <a:cs typeface="YS Text"/>
              </a:rPr>
              <a:t>это пользование водами (водными объектами) для удовлетворения нужд населения, сельского хозяйства, промышленности, транспорта, энергетики, рыбного хозяйства.</a:t>
            </a:r>
            <a:endParaRPr sz="2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341525" y="260018"/>
            <a:ext cx="8934679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200" b="1">
                <a:solidFill>
                  <a:schemeClr val="accent1">
                    <a:lumMod val="75000"/>
                  </a:schemeClr>
                </a:solidFill>
              </a:rPr>
              <a:t>Что такое природообустройство и водопользование?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/>
        </p:nvSpPr>
        <p:spPr>
          <a:xfrm>
            <a:off x="577361" y="0"/>
            <a:ext cx="92114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800" b="1">
                <a:solidFill>
                  <a:schemeClr val="accent1">
                    <a:lumMod val="75000"/>
                  </a:schemeClr>
                </a:solidFill>
              </a:rPr>
              <a:t>После окончания направления подготовки</a:t>
            </a:r>
          </a:p>
          <a:p>
            <a:pPr algn="ctr"/>
            <a:r>
              <a:rPr sz="1800" b="1">
                <a:solidFill>
                  <a:schemeClr val="accent1">
                    <a:lumMod val="75000"/>
                  </a:schemeClr>
                </a:solidFill>
              </a:rPr>
              <a:t>20.03.02 «Природообустройство и водопользование» Вы сможете работать: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389791" y="699767"/>
            <a:ext cx="9398977" cy="60170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Bef>
                <a:spcPts val="600"/>
              </a:spcBef>
              <a:buClr>
                <a:srgbClr val="FF6600"/>
              </a:buClr>
              <a:buFont typeface="Symbol"/>
              <a:buChar char=""/>
            </a:pPr>
            <a:r>
              <a:rPr sz="1600">
                <a:solidFill>
                  <a:srgbClr val="002060"/>
                </a:solidFill>
                <a:latin typeface="Arial"/>
                <a:ea typeface="Arial"/>
                <a:cs typeface="Arial"/>
              </a:rPr>
              <a:t>в федеральных органах власти по контролю, управлению и надзору в области промышленной, экологической и пожарной безопасности (Управления Росприроднадзора, Ростехнадзора, Роспотребнадзора);</a:t>
            </a:r>
            <a:endParaRPr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600"/>
              </a:spcBef>
              <a:buClr>
                <a:srgbClr val="FF6600"/>
              </a:buClr>
              <a:buFont typeface="Symbol"/>
              <a:buChar char=""/>
            </a:pPr>
            <a:r>
              <a:rPr sz="1600">
                <a:solidFill>
                  <a:srgbClr val="002060"/>
                </a:solidFill>
                <a:latin typeface="Arial"/>
                <a:ea typeface="Arial"/>
                <a:cs typeface="Arial"/>
              </a:rPr>
              <a:t>в федеральных и региональных органах власти по контролю, управлению и надзору в области использования природных ресурсов (министерства природных ресурсов и экологии);</a:t>
            </a:r>
            <a:endParaRPr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600"/>
              </a:spcBef>
              <a:buClr>
                <a:srgbClr val="FF6600"/>
              </a:buClr>
              <a:buFont typeface="Symbol"/>
              <a:buChar char=""/>
            </a:pPr>
            <a:r>
              <a:rPr sz="1600">
                <a:solidFill>
                  <a:srgbClr val="002060"/>
                </a:solidFill>
                <a:latin typeface="Arial"/>
                <a:ea typeface="Arial"/>
                <a:cs typeface="Arial"/>
              </a:rPr>
              <a:t>в министерстве сельского хозяйства (комитеты и отделы земельных и водных ресурсов);</a:t>
            </a:r>
            <a:endParaRPr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600"/>
              </a:spcBef>
              <a:buClr>
                <a:srgbClr val="FF6600"/>
              </a:buClr>
              <a:buFont typeface="Symbol"/>
              <a:buChar char=""/>
            </a:pPr>
            <a:r>
              <a:rPr sz="1600">
                <a:solidFill>
                  <a:srgbClr val="002060"/>
                </a:solidFill>
                <a:latin typeface="Arial"/>
                <a:ea typeface="Arial"/>
                <a:cs typeface="Arial"/>
              </a:rPr>
              <a:t>в муниципальных управлениях инфраструктуры и инженерной защиты населенных пунктов,</a:t>
            </a:r>
            <a:endParaRPr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600"/>
              </a:spcBef>
              <a:buClr>
                <a:srgbClr val="FF6600"/>
              </a:buClr>
              <a:buFont typeface="Symbol"/>
              <a:buChar char=""/>
            </a:pPr>
            <a:r>
              <a:rPr sz="1600">
                <a:solidFill>
                  <a:srgbClr val="002060"/>
                </a:solidFill>
                <a:latin typeface="Arial"/>
                <a:ea typeface="Arial"/>
                <a:cs typeface="Arial"/>
              </a:rPr>
              <a:t>в государственных организациях, компаниях и крупных промышленных холдингах, осуществляющих деятельность в сфере производства стройматериалов и конструкций,  </a:t>
            </a:r>
            <a:endParaRPr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600"/>
              </a:spcBef>
              <a:buClr>
                <a:srgbClr val="FF6600"/>
              </a:buClr>
              <a:buFont typeface="Symbol"/>
              <a:buChar char=""/>
            </a:pPr>
            <a:r>
              <a:rPr sz="1600">
                <a:solidFill>
                  <a:srgbClr val="002060"/>
                </a:solidFill>
                <a:latin typeface="Arial"/>
                <a:ea typeface="Arial"/>
                <a:cs typeface="Arial"/>
              </a:rPr>
              <a:t>в компаниях по добыче и транспортировке природных ресурсов; </a:t>
            </a:r>
            <a:endParaRPr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600"/>
              </a:spcBef>
              <a:buClr>
                <a:srgbClr val="FF6600"/>
              </a:buClr>
              <a:buFont typeface="Symbol"/>
              <a:buChar char=""/>
            </a:pPr>
            <a:r>
              <a:rPr sz="1600">
                <a:solidFill>
                  <a:srgbClr val="002060"/>
                </a:solidFill>
                <a:latin typeface="Arial"/>
                <a:ea typeface="Arial"/>
                <a:cs typeface="Arial"/>
              </a:rPr>
              <a:t>в организациях по эксплуатации систем коммунально-бытового водоснабжения и водоотведения; </a:t>
            </a:r>
            <a:endParaRPr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600"/>
              </a:spcBef>
              <a:buClr>
                <a:srgbClr val="FF6600"/>
              </a:buClr>
              <a:buFont typeface="Symbol"/>
              <a:buChar char=""/>
            </a:pPr>
            <a:r>
              <a:rPr sz="1600">
                <a:solidFill>
                  <a:srgbClr val="002060"/>
                </a:solidFill>
                <a:latin typeface="Arial"/>
                <a:ea typeface="Arial"/>
                <a:cs typeface="Arial"/>
              </a:rPr>
              <a:t>в сфере обеспечения инженерной защиты городов, населенных пунктов и сооружений </a:t>
            </a:r>
            <a:endParaRPr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600"/>
              </a:spcBef>
              <a:buClr>
                <a:srgbClr val="FF6600"/>
              </a:buClr>
              <a:buFont typeface="Symbol"/>
              <a:buChar char=""/>
            </a:pPr>
            <a:r>
              <a:rPr sz="1600">
                <a:solidFill>
                  <a:srgbClr val="002060"/>
                </a:solidFill>
                <a:latin typeface="Arial"/>
                <a:ea typeface="Arial"/>
                <a:cs typeface="Arial"/>
              </a:rPr>
              <a:t>в инженерно-проектных организациях, </a:t>
            </a:r>
            <a:endParaRPr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600"/>
              </a:spcBef>
              <a:buClr>
                <a:srgbClr val="FF6600"/>
              </a:buClr>
              <a:buFont typeface="Symbol"/>
              <a:buChar char=""/>
            </a:pPr>
            <a:r>
              <a:rPr sz="1600">
                <a:solidFill>
                  <a:srgbClr val="002060"/>
                </a:solidFill>
                <a:latin typeface="Arial"/>
                <a:ea typeface="Arial"/>
                <a:cs typeface="Arial"/>
              </a:rPr>
              <a:t>в крупных агропромышленных холдингах мелиораторами</a:t>
            </a:r>
            <a:endParaRPr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600"/>
              </a:spcBef>
              <a:buClr>
                <a:srgbClr val="FF6600"/>
              </a:buClr>
              <a:buFont typeface="Symbol"/>
              <a:buChar char=""/>
            </a:pPr>
            <a:r>
              <a:rPr sz="1600">
                <a:solidFill>
                  <a:srgbClr val="002060"/>
                </a:solidFill>
                <a:latin typeface="Arial"/>
                <a:ea typeface="Arial"/>
                <a:cs typeface="Arial"/>
              </a:rPr>
              <a:t>геодезистами, экологами, гидрометеорологами; </a:t>
            </a:r>
            <a:endParaRPr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600"/>
              </a:spcBef>
              <a:buClr>
                <a:srgbClr val="FF6600"/>
              </a:buClr>
              <a:buFont typeface="Symbol"/>
              <a:buChar char=""/>
            </a:pPr>
            <a:r>
              <a:rPr sz="1600">
                <a:solidFill>
                  <a:srgbClr val="002060"/>
                </a:solidFill>
                <a:latin typeface="Arial"/>
                <a:ea typeface="Arial"/>
                <a:cs typeface="Arial"/>
              </a:rPr>
              <a:t>в проектных и изыскательских организациях; </a:t>
            </a:r>
            <a:endParaRPr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600"/>
              </a:spcBef>
              <a:buClr>
                <a:srgbClr val="FF6600"/>
              </a:buClr>
              <a:buFont typeface="Symbol"/>
              <a:buChar char=""/>
            </a:pPr>
            <a:r>
              <a:rPr sz="1600">
                <a:solidFill>
                  <a:srgbClr val="002060"/>
                </a:solidFill>
                <a:latin typeface="Arial"/>
                <a:ea typeface="Arial"/>
                <a:cs typeface="Arial"/>
              </a:rPr>
              <a:t>в учреждениях государственной экспертизы в строительстве; </a:t>
            </a:r>
            <a:endParaRPr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600"/>
              </a:spcBef>
              <a:buClr>
                <a:srgbClr val="FF6600"/>
              </a:buClr>
              <a:buFont typeface="Symbol"/>
              <a:buChar char=""/>
            </a:pPr>
            <a:r>
              <a:rPr sz="1600">
                <a:solidFill>
                  <a:srgbClr val="002060"/>
                </a:solidFill>
                <a:latin typeface="Arial"/>
                <a:ea typeface="Arial"/>
                <a:cs typeface="Arial"/>
              </a:rPr>
              <a:t>компаниях, занимающихся поиском и разведкой месторождений полезных ископаемых.</a:t>
            </a:r>
            <a:endParaRPr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/>
        </p:nvSpPr>
        <p:spPr>
          <a:xfrm>
            <a:off x="1" y="198512"/>
            <a:ext cx="934329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200" b="1">
                <a:solidFill>
                  <a:schemeClr val="accent1">
                    <a:lumMod val="75000"/>
                  </a:schemeClr>
                </a:solidFill>
              </a:rPr>
              <a:t>Места прохождения практики и трудоустройства выпускников направления подготовки </a:t>
            </a:r>
            <a:br>
              <a:rPr sz="2200" b="1">
                <a:solidFill>
                  <a:schemeClr val="accent1">
                    <a:lumMod val="75000"/>
                  </a:schemeClr>
                </a:solidFill>
              </a:rPr>
            </a:br>
            <a:r>
              <a:rPr sz="2200" b="1">
                <a:solidFill>
                  <a:schemeClr val="accent1">
                    <a:lumMod val="75000"/>
                  </a:schemeClr>
                </a:solidFill>
              </a:rPr>
              <a:t>20.03.02 «Природообустройство и водопользование»</a:t>
            </a:r>
            <a:endParaRPr sz="2200"/>
          </a:p>
        </p:txBody>
      </p:sp>
      <p:pic>
        <p:nvPicPr>
          <p:cNvPr id="289" name="Shape 289"/>
          <p:cNvPicPr/>
          <p:nvPr/>
        </p:nvPicPr>
        <p:blipFill>
          <a:blip r:embed="rId2" cstate="print"/>
          <a:stretch/>
        </p:blipFill>
        <p:spPr>
          <a:xfrm>
            <a:off x="274827" y="1306308"/>
            <a:ext cx="1038225" cy="895349"/>
          </a:xfrm>
          <a:prstGeom prst="rect">
            <a:avLst/>
          </a:prstGeom>
        </p:spPr>
      </p:pic>
      <p:pic>
        <p:nvPicPr>
          <p:cNvPr id="291" name="Shape 291"/>
          <p:cNvPicPr/>
          <p:nvPr/>
        </p:nvPicPr>
        <p:blipFill>
          <a:blip r:embed="rId3" cstate="print"/>
          <a:stretch/>
        </p:blipFill>
        <p:spPr>
          <a:xfrm>
            <a:off x="147447" y="2648585"/>
            <a:ext cx="1348154" cy="1172308"/>
          </a:xfrm>
          <a:prstGeom prst="rect">
            <a:avLst/>
          </a:prstGeom>
        </p:spPr>
      </p:pic>
      <p:pic>
        <p:nvPicPr>
          <p:cNvPr id="293" name="Shape 293"/>
          <p:cNvPicPr/>
          <p:nvPr/>
        </p:nvPicPr>
        <p:blipFill>
          <a:blip r:embed="rId4" cstate="print"/>
          <a:stretch/>
        </p:blipFill>
        <p:spPr>
          <a:xfrm>
            <a:off x="312487" y="4163518"/>
            <a:ext cx="1184023" cy="838930"/>
          </a:xfrm>
          <a:prstGeom prst="rect">
            <a:avLst/>
          </a:prstGeom>
        </p:spPr>
      </p:pic>
      <p:pic>
        <p:nvPicPr>
          <p:cNvPr id="295" name="Shape 295"/>
          <p:cNvPicPr/>
          <p:nvPr/>
        </p:nvPicPr>
        <p:blipFill>
          <a:blip r:embed="rId5" cstate="print"/>
          <a:stretch/>
        </p:blipFill>
        <p:spPr>
          <a:xfrm>
            <a:off x="390409" y="5675874"/>
            <a:ext cx="1348154" cy="1007842"/>
          </a:xfrm>
          <a:prstGeom prst="rect">
            <a:avLst/>
          </a:prstGeom>
        </p:spPr>
      </p:pic>
      <p:pic>
        <p:nvPicPr>
          <p:cNvPr id="297" name="Shape 297"/>
          <p:cNvPicPr/>
          <p:nvPr/>
        </p:nvPicPr>
        <p:blipFill>
          <a:blip r:embed="rId6" cstate="print"/>
          <a:stretch/>
        </p:blipFill>
        <p:spPr>
          <a:xfrm>
            <a:off x="5683785" y="1252615"/>
            <a:ext cx="1344083" cy="448028"/>
          </a:xfrm>
          <a:prstGeom prst="rect">
            <a:avLst/>
          </a:prstGeom>
        </p:spPr>
      </p:pic>
      <p:pic>
        <p:nvPicPr>
          <p:cNvPr id="299" name="Shape 299"/>
          <p:cNvPicPr/>
          <p:nvPr/>
        </p:nvPicPr>
        <p:blipFill>
          <a:blip r:embed="rId7" cstate="print"/>
          <a:stretch/>
        </p:blipFill>
        <p:spPr>
          <a:xfrm>
            <a:off x="5827796" y="2558269"/>
            <a:ext cx="878931" cy="854287"/>
          </a:xfrm>
          <a:prstGeom prst="rect">
            <a:avLst/>
          </a:prstGeom>
        </p:spPr>
      </p:pic>
      <p:pic>
        <p:nvPicPr>
          <p:cNvPr id="301" name="Shape 301"/>
          <p:cNvPicPr/>
          <p:nvPr/>
        </p:nvPicPr>
        <p:blipFill>
          <a:blip r:embed="rId8" cstate="print"/>
          <a:stretch/>
        </p:blipFill>
        <p:spPr>
          <a:xfrm>
            <a:off x="5839434" y="4607630"/>
            <a:ext cx="944493" cy="838932"/>
          </a:xfrm>
          <a:prstGeom prst="rect">
            <a:avLst/>
          </a:prstGeom>
        </p:spPr>
      </p:pic>
      <p:pic>
        <p:nvPicPr>
          <p:cNvPr id="303" name="Shape 303"/>
          <p:cNvPicPr/>
          <p:nvPr/>
        </p:nvPicPr>
        <p:blipFill>
          <a:blip r:embed="rId9" cstate="print"/>
          <a:stretch/>
        </p:blipFill>
        <p:spPr>
          <a:xfrm>
            <a:off x="5754376" y="3494370"/>
            <a:ext cx="1025769" cy="935258"/>
          </a:xfrm>
          <a:prstGeom prst="rect">
            <a:avLst/>
          </a:prstGeom>
        </p:spPr>
      </p:pic>
      <p:sp>
        <p:nvSpPr>
          <p:cNvPr id="304" name="Shape 304"/>
          <p:cNvSpPr txBox="1"/>
          <p:nvPr/>
        </p:nvSpPr>
        <p:spPr>
          <a:xfrm>
            <a:off x="1313052" y="1426688"/>
            <a:ext cx="38235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har char="-"/>
            </a:pPr>
            <a:r>
              <a:rPr>
                <a:solidFill>
                  <a:schemeClr val="accent1">
                    <a:lumMod val="50000"/>
                  </a:schemeClr>
                </a:solidFill>
              </a:rPr>
              <a:t>АО «Ярославльводоканал»</a:t>
            </a:r>
          </a:p>
          <a:p>
            <a:pPr algn="just"/>
            <a:r>
              <a:rPr>
                <a:solidFill>
                  <a:schemeClr val="accent1">
                    <a:lumMod val="50000"/>
                  </a:schemeClr>
                </a:solidFill>
              </a:rPr>
              <a:t>(строительство, ремонт и обслуживания систем водоснабжения и водоотведения)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1313053" y="2805887"/>
            <a:ext cx="4025900" cy="1200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har char="-"/>
            </a:pPr>
            <a:r>
              <a:rPr>
                <a:solidFill>
                  <a:schemeClr val="accent1">
                    <a:lumMod val="50000"/>
                  </a:schemeClr>
                </a:solidFill>
              </a:rPr>
              <a:t>ООО КОМПАНИЯ «Интегратор» (проектирование, строительство систем водоснабжения и водоотведения )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1495601" y="4163518"/>
            <a:ext cx="3433997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har char="-"/>
            </a:pPr>
            <a:r>
              <a:rPr>
                <a:solidFill>
                  <a:schemeClr val="accent1">
                    <a:lumMod val="50000"/>
                  </a:schemeClr>
                </a:solidFill>
              </a:rPr>
              <a:t>ООО «АРТ ГРУПП» (проектирование систем газораспределения, водоснабжения, очистки сточных вод)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1609608" y="5814227"/>
            <a:ext cx="35270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har char="-"/>
            </a:pPr>
            <a:r>
              <a:rPr>
                <a:solidFill>
                  <a:schemeClr val="accent1">
                    <a:lumMod val="50000"/>
                  </a:schemeClr>
                </a:solidFill>
              </a:rPr>
              <a:t>ООО «Пластиковые трубопроводы» (завод-изготовитель)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7055370" y="1662566"/>
            <a:ext cx="382357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har char="-"/>
            </a:pPr>
            <a:r>
              <a:rPr>
                <a:solidFill>
                  <a:schemeClr val="accent1">
                    <a:lumMod val="50000"/>
                  </a:schemeClr>
                </a:solidFill>
              </a:rPr>
              <a:t>Мелиорация в  агрохолдингах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7017153" y="2571040"/>
            <a:ext cx="39607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har char="-"/>
            </a:pPr>
            <a:r>
              <a:rPr>
                <a:solidFill>
                  <a:schemeClr val="accent1">
                    <a:lumMod val="50000"/>
                  </a:schemeClr>
                </a:solidFill>
              </a:rPr>
              <a:t>АО «Р-Фарм» (завод-изготовитель лекарственных форм)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7175702" y="3544551"/>
            <a:ext cx="38266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har char="-"/>
            </a:pPr>
            <a:r>
              <a:rPr>
                <a:solidFill>
                  <a:schemeClr val="accent1">
                    <a:lumMod val="50000"/>
                  </a:schemeClr>
                </a:solidFill>
              </a:rPr>
              <a:t>ООО НПП «Кадастр»</a:t>
            </a:r>
          </a:p>
          <a:p>
            <a:r>
              <a:rPr>
                <a:solidFill>
                  <a:schemeClr val="accent1">
                    <a:lumMod val="50000"/>
                  </a:schemeClr>
                </a:solidFill>
              </a:rPr>
              <a:t>(экологическое проектирование, территориальное планирование)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7017152" y="4719776"/>
            <a:ext cx="39607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har char="-"/>
            </a:pPr>
            <a:r>
              <a:rPr>
                <a:solidFill>
                  <a:schemeClr val="accent1">
                    <a:lumMod val="50000"/>
                  </a:schemeClr>
                </a:solidFill>
              </a:rPr>
              <a:t>АО</a:t>
            </a:r>
            <a:r>
              <a:rPr b="0" i="0">
                <a:solidFill>
                  <a:srgbClr val="000000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</a:rPr>
              <a:t>«Скоково» (полигон ТКО) </a:t>
            </a:r>
          </a:p>
        </p:txBody>
      </p:sp>
      <p:pic>
        <p:nvPicPr>
          <p:cNvPr id="313" name="Shape 313"/>
          <p:cNvPicPr/>
          <p:nvPr/>
        </p:nvPicPr>
        <p:blipFill>
          <a:blip r:embed="rId10" cstate="print"/>
          <a:stretch/>
        </p:blipFill>
        <p:spPr>
          <a:xfrm>
            <a:off x="5617379" y="5524041"/>
            <a:ext cx="1476895" cy="1178897"/>
          </a:xfrm>
          <a:prstGeom prst="rect">
            <a:avLst/>
          </a:prstGeom>
        </p:spPr>
      </p:pic>
      <p:sp>
        <p:nvSpPr>
          <p:cNvPr id="314" name="Shape 314"/>
          <p:cNvSpPr txBox="1"/>
          <p:nvPr/>
        </p:nvSpPr>
        <p:spPr>
          <a:xfrm>
            <a:off x="7154310" y="5930495"/>
            <a:ext cx="3960735" cy="646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har char="-"/>
            </a:pPr>
            <a:r>
              <a:rPr>
                <a:solidFill>
                  <a:schemeClr val="accent1">
                    <a:lumMod val="50000"/>
                  </a:schemeClr>
                </a:solidFill>
              </a:rPr>
              <a:t>Проектные и строительные организации </a:t>
            </a:r>
          </a:p>
        </p:txBody>
      </p:sp>
      <p:pic>
        <p:nvPicPr>
          <p:cNvPr id="316" name="Shape 316"/>
          <p:cNvPicPr/>
          <p:nvPr/>
        </p:nvPicPr>
        <p:blipFill>
          <a:blip r:embed="rId11" cstate="print"/>
          <a:stretch/>
        </p:blipFill>
        <p:spPr>
          <a:xfrm>
            <a:off x="5979999" y="1623485"/>
            <a:ext cx="751656" cy="70610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Shape 319"/>
          <p:cNvPicPr/>
          <p:nvPr/>
        </p:nvPicPr>
        <p:blipFill>
          <a:blip r:embed="rId2" cstate="print"/>
          <a:stretch/>
        </p:blipFill>
        <p:spPr>
          <a:xfrm>
            <a:off x="452802" y="3089826"/>
            <a:ext cx="3448863" cy="3543786"/>
          </a:xfrm>
          <a:prstGeom prst="rect">
            <a:avLst/>
          </a:prstGeom>
        </p:spPr>
      </p:pic>
      <p:pic>
        <p:nvPicPr>
          <p:cNvPr id="321" name="Shape 321"/>
          <p:cNvPicPr/>
          <p:nvPr/>
        </p:nvPicPr>
        <p:blipFill>
          <a:blip r:embed="rId3" cstate="print"/>
          <a:srcRect t="1753"/>
          <a:stretch/>
        </p:blipFill>
        <p:spPr>
          <a:xfrm>
            <a:off x="3901666" y="3885655"/>
            <a:ext cx="5264408" cy="24845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369065" y="382739"/>
            <a:ext cx="893467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200" b="1">
                <a:solidFill>
                  <a:schemeClr val="accent1">
                    <a:lumMod val="75000"/>
                  </a:schemeClr>
                </a:solidFill>
              </a:rPr>
              <a:t>Сферы деятельности выпускников направления подготовки 20.03.02 «Природообустройство и водопользование»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842790" y="1766742"/>
            <a:ext cx="8460953" cy="50274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lnSpc>
                <a:spcPct val="150000"/>
              </a:lnSpc>
              <a:buClr>
                <a:srgbClr val="FF6600"/>
              </a:buClr>
              <a:buFont typeface="Wingdings"/>
              <a:buChar char="§"/>
            </a:pPr>
            <a:r>
              <a:rPr>
                <a:solidFill>
                  <a:schemeClr val="accent1">
                    <a:lumMod val="50000"/>
                  </a:schemeClr>
                </a:solidFill>
              </a:rPr>
              <a:t>Гидротехнических сооружений;</a:t>
            </a:r>
          </a:p>
          <a:p>
            <a:pPr marL="285750" indent="-285750">
              <a:lnSpc>
                <a:spcPct val="150000"/>
              </a:lnSpc>
              <a:buClr>
                <a:srgbClr val="FF6600"/>
              </a:buClr>
              <a:buFont typeface="Wingdings"/>
              <a:buChar char="§"/>
            </a:pPr>
            <a:r>
              <a:rPr>
                <a:solidFill>
                  <a:schemeClr val="accent1">
                    <a:lumMod val="50000"/>
                  </a:schemeClr>
                </a:solidFill>
              </a:rPr>
              <a:t>Сооружений для забора поверхностных и подземных вод;</a:t>
            </a:r>
          </a:p>
          <a:p>
            <a:pPr marL="285750" indent="-285750">
              <a:lnSpc>
                <a:spcPct val="150000"/>
              </a:lnSpc>
              <a:buClr>
                <a:srgbClr val="FF6600"/>
              </a:buClr>
              <a:buFont typeface="Wingdings"/>
              <a:buChar char="§"/>
            </a:pPr>
            <a:r>
              <a:rPr>
                <a:solidFill>
                  <a:schemeClr val="accent1">
                    <a:lumMod val="50000"/>
                  </a:schemeClr>
                </a:solidFill>
              </a:rPr>
              <a:t>Сооружений водоподготовки;</a:t>
            </a:r>
          </a:p>
          <a:p>
            <a:pPr marL="285750" indent="-285750">
              <a:lnSpc>
                <a:spcPct val="150000"/>
              </a:lnSpc>
              <a:buClr>
                <a:srgbClr val="FF6600"/>
              </a:buClr>
              <a:buFont typeface="Wingdings"/>
              <a:buChar char="§"/>
            </a:pPr>
            <a:r>
              <a:rPr>
                <a:solidFill>
                  <a:schemeClr val="accent1">
                    <a:lumMod val="50000"/>
                  </a:schemeClr>
                </a:solidFill>
              </a:rPr>
              <a:t>Систем водоснабжения (наружного и внутреннего);</a:t>
            </a:r>
          </a:p>
          <a:p>
            <a:pPr marL="285750" indent="-285750">
              <a:lnSpc>
                <a:spcPct val="150000"/>
              </a:lnSpc>
              <a:buClr>
                <a:srgbClr val="FF6600"/>
              </a:buClr>
              <a:buFont typeface="Wingdings"/>
              <a:buChar char="§"/>
            </a:pPr>
            <a:r>
              <a:rPr>
                <a:solidFill>
                  <a:schemeClr val="accent1">
                    <a:lumMod val="50000"/>
                  </a:schemeClr>
                </a:solidFill>
              </a:rPr>
              <a:t>Систем водоотведения (внутреннего и наружного);</a:t>
            </a:r>
          </a:p>
          <a:p>
            <a:pPr marL="285750" lvl="0" indent="-285750">
              <a:lnSpc>
                <a:spcPct val="150000"/>
              </a:lnSpc>
              <a:buClr>
                <a:srgbClr val="FF6600"/>
              </a:buClr>
              <a:buFont typeface="Wingdings"/>
              <a:buChar char="§"/>
            </a:pPr>
            <a:r>
              <a:rPr>
                <a:solidFill>
                  <a:schemeClr val="accent1">
                    <a:lumMod val="50000"/>
                  </a:schemeClr>
                </a:solidFill>
              </a:rPr>
              <a:t>Сооружений очистки сточных вод;</a:t>
            </a:r>
          </a:p>
          <a:p>
            <a:pPr marL="285750" indent="-285750">
              <a:lnSpc>
                <a:spcPct val="150000"/>
              </a:lnSpc>
              <a:buClr>
                <a:srgbClr val="FF6600"/>
              </a:buClr>
              <a:buFont typeface="Wingdings"/>
              <a:buChar char="§"/>
            </a:pPr>
            <a:r>
              <a:rPr>
                <a:solidFill>
                  <a:schemeClr val="accent1">
                    <a:lumMod val="50000"/>
                  </a:schemeClr>
                </a:solidFill>
              </a:rPr>
              <a:t>Сооружений инженерной защиты территории от природных ЧС</a:t>
            </a:r>
            <a:r>
              <a:t>;</a:t>
            </a:r>
          </a:p>
          <a:p>
            <a:pPr marL="285750" indent="-285750">
              <a:lnSpc>
                <a:spcPct val="150000"/>
              </a:lnSpc>
              <a:buClr>
                <a:srgbClr val="FF6600"/>
              </a:buClr>
              <a:buFont typeface="Wingdings"/>
              <a:buChar char="§"/>
            </a:pPr>
            <a:r>
              <a:rPr>
                <a:solidFill>
                  <a:schemeClr val="accent1">
                    <a:lumMod val="50000"/>
                  </a:schemeClr>
                </a:solidFill>
              </a:rPr>
              <a:t>Природоохранных мероприятий;</a:t>
            </a:r>
          </a:p>
          <a:p>
            <a:pPr marL="285750" indent="-285750">
              <a:lnSpc>
                <a:spcPct val="150000"/>
              </a:lnSpc>
              <a:buClr>
                <a:srgbClr val="FF6600"/>
              </a:buClr>
              <a:buFont typeface="Wingdings"/>
              <a:buChar char="§"/>
            </a:pPr>
            <a:r>
              <a:rPr>
                <a:solidFill>
                  <a:schemeClr val="accent1">
                    <a:lumMod val="50000"/>
                  </a:schemeClr>
                </a:solidFill>
              </a:rPr>
              <a:t>Мелиоративных систем;</a:t>
            </a:r>
          </a:p>
          <a:p>
            <a:pPr>
              <a:lnSpc>
                <a:spcPct val="150000"/>
              </a:lnSpc>
              <a:buClr>
                <a:srgbClr val="FF6600"/>
              </a:buClr>
            </a:pPr>
            <a:r>
              <a:rPr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Clr>
                <a:srgbClr val="FF6600"/>
              </a:buClr>
              <a:buFont typeface="Wingdings"/>
              <a:buChar char="§"/>
            </a:pPr>
            <a:endParaRPr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buClr>
                <a:srgbClr val="FF6600"/>
              </a:buClr>
              <a:buFont typeface="Wingdings"/>
              <a:buChar char="§"/>
            </a:pPr>
            <a:endParaRPr/>
          </a:p>
        </p:txBody>
      </p:sp>
      <p:sp>
        <p:nvSpPr>
          <p:cNvPr id="147" name="Shape 147"/>
          <p:cNvSpPr txBox="1"/>
          <p:nvPr/>
        </p:nvSpPr>
        <p:spPr>
          <a:xfrm>
            <a:off x="1762699" y="1259407"/>
            <a:ext cx="80202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000">
                <a:solidFill>
                  <a:schemeClr val="accent1">
                    <a:lumMod val="50000"/>
                  </a:schemeClr>
                </a:solidFill>
              </a:rPr>
              <a:t>Проектирование, строительство, эксплуатация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3041157" y="292393"/>
            <a:ext cx="660009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200" b="1">
                <a:solidFill>
                  <a:schemeClr val="accent1">
                    <a:lumMod val="75000"/>
                  </a:schemeClr>
                </a:solidFill>
              </a:rPr>
              <a:t>Гидротехнические сооружения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887043" y="982176"/>
            <a:ext cx="8754206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28650" algn="just"/>
            <a:r>
              <a:rPr sz="2400" b="1">
                <a:solidFill>
                  <a:schemeClr val="accent1">
                    <a:lumMod val="50000"/>
                  </a:schemeClr>
                </a:solidFill>
                <a:latin typeface="YS Text"/>
                <a:ea typeface="YS Text"/>
                <a:cs typeface="YS Text"/>
              </a:rPr>
              <a:t>Гидротехнические сооружения (ГТС) </a:t>
            </a:r>
            <a:r>
              <a:rPr sz="2400">
                <a:solidFill>
                  <a:schemeClr val="accent1">
                    <a:lumMod val="50000"/>
                  </a:schemeClr>
                </a:solidFill>
                <a:latin typeface="YS Text"/>
                <a:ea typeface="YS Text"/>
                <a:cs typeface="YS Text"/>
              </a:rPr>
              <a:t>– сооружения, подвергающиеся воздействию водной среды, предназначенные для использования и охраны водных ресурсов, предотвращения вредного воздействия вод: водозаборы, плотины, здания гидроэлектростанций (ГЭС), водосбросные, водоспускные и водовыпускные сооружения, туннели, каналы, насосные станции, судоходные шлюзы; сооружения, предназначенные для защиты от наводнений и разрушений берегов морей, озер и водохранилищ, берегов и дна русел рек; набережные, пирсы, причальные сооружения портов; сооружения систем водоснабжения, системы транспортировки отходов и стоков, подачи осветленной воды, устройства защиты от размывов на каналах.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/>
          <p:nvPr/>
        </p:nvPicPr>
        <p:blipFill>
          <a:blip r:embed="rId2" cstate="print"/>
          <a:srcRect t="1643"/>
          <a:stretch/>
        </p:blipFill>
        <p:spPr>
          <a:xfrm>
            <a:off x="375894" y="228124"/>
            <a:ext cx="5461896" cy="6401751"/>
          </a:xfrm>
          <a:prstGeom prst="rect">
            <a:avLst/>
          </a:prstGeom>
        </p:spPr>
      </p:pic>
      <p:sp>
        <p:nvSpPr>
          <p:cNvPr id="154" name="Shape 154"/>
          <p:cNvSpPr txBox="1"/>
          <p:nvPr/>
        </p:nvSpPr>
        <p:spPr>
          <a:xfrm>
            <a:off x="2839471" y="84339"/>
            <a:ext cx="660009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200" b="1">
                <a:solidFill>
                  <a:schemeClr val="accent1">
                    <a:lumMod val="75000"/>
                  </a:schemeClr>
                </a:solidFill>
              </a:rPr>
              <a:t>Гидротехнические сооружения </a:t>
            </a:r>
            <a:br>
              <a:rPr sz="2200" b="1">
                <a:solidFill>
                  <a:schemeClr val="accent1">
                    <a:lumMod val="75000"/>
                  </a:schemeClr>
                </a:solidFill>
              </a:rPr>
            </a:br>
            <a:r>
              <a:rPr sz="2200" b="1">
                <a:solidFill>
                  <a:schemeClr val="accent1">
                    <a:lumMod val="75000"/>
                  </a:schemeClr>
                </a:solidFill>
              </a:rPr>
              <a:t>в Ярославской области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6260123" y="1113692"/>
            <a:ext cx="271975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chemeClr val="accent1">
                    <a:lumMod val="50000"/>
                  </a:schemeClr>
                </a:solidFill>
              </a:rPr>
              <a:t>Условные обозначения</a:t>
            </a:r>
          </a:p>
        </p:txBody>
      </p:sp>
      <p:pic>
        <p:nvPicPr>
          <p:cNvPr id="157" name="Shape 157"/>
          <p:cNvPicPr/>
          <p:nvPr/>
        </p:nvPicPr>
        <p:blipFill>
          <a:blip r:embed="rId3" cstate="print"/>
          <a:stretch/>
        </p:blipFill>
        <p:spPr>
          <a:xfrm>
            <a:off x="6229925" y="1681379"/>
            <a:ext cx="2409825" cy="24002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677334" y="93784"/>
            <a:ext cx="8596668" cy="574431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/>
            <a:r>
              <a:rPr sz="2400" b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Угличский гидроузел</a:t>
            </a:r>
            <a:r>
              <a:rPr sz="2700" b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sz="2700" b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sz="2700" b="1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1" name="Shape 161"/>
          <p:cNvPicPr/>
          <p:nvPr/>
        </p:nvPicPr>
        <p:blipFill>
          <a:blip r:embed="rId2" cstate="print"/>
          <a:stretch/>
        </p:blipFill>
        <p:spPr>
          <a:xfrm>
            <a:off x="196726" y="898789"/>
            <a:ext cx="4304935" cy="25302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677336" y="183592"/>
            <a:ext cx="8596668" cy="633046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/>
            <a:r>
              <a:rPr sz="2200" b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Рыбинский гидроузел</a:t>
            </a:r>
          </a:p>
        </p:txBody>
      </p:sp>
      <p:pic>
        <p:nvPicPr>
          <p:cNvPr id="165" name="Shape 165"/>
          <p:cNvPicPr/>
          <p:nvPr/>
        </p:nvPicPr>
        <p:blipFill>
          <a:blip r:embed="rId2" cstate="print"/>
          <a:stretch/>
        </p:blipFill>
        <p:spPr>
          <a:xfrm>
            <a:off x="203371" y="734577"/>
            <a:ext cx="5036844" cy="31369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68126" y="84730"/>
            <a:ext cx="5039884" cy="469403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sz="2400" b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Гидротехнические</a:t>
            </a:r>
            <a:r>
              <a:t> </a:t>
            </a:r>
            <a:r>
              <a:rPr sz="2400" b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сооружения</a:t>
            </a:r>
          </a:p>
        </p:txBody>
      </p:sp>
      <p:pic>
        <p:nvPicPr>
          <p:cNvPr id="169" name="Shape 169"/>
          <p:cNvPicPr/>
          <p:nvPr/>
        </p:nvPicPr>
        <p:blipFill>
          <a:blip r:embed="rId2" cstate="print"/>
          <a:srcRect l="3750" r="-1468"/>
          <a:stretch/>
        </p:blipFill>
        <p:spPr>
          <a:xfrm>
            <a:off x="197819" y="84730"/>
            <a:ext cx="2767350" cy="2124004"/>
          </a:xfrm>
          <a:prstGeom prst="rect">
            <a:avLst/>
          </a:prstGeom>
        </p:spPr>
      </p:pic>
      <p:pic>
        <p:nvPicPr>
          <p:cNvPr id="171" name="Shape 171"/>
          <p:cNvPicPr/>
          <p:nvPr/>
        </p:nvPicPr>
        <p:blipFill>
          <a:blip r:embed="rId3" cstate="print"/>
          <a:srcRect r="12077"/>
          <a:stretch/>
        </p:blipFill>
        <p:spPr>
          <a:xfrm>
            <a:off x="435574" y="4436106"/>
            <a:ext cx="3018933" cy="2264199"/>
          </a:xfrm>
          <a:prstGeom prst="rect">
            <a:avLst/>
          </a:prstGeom>
        </p:spPr>
      </p:pic>
      <p:pic>
        <p:nvPicPr>
          <p:cNvPr id="173" name="Shape 173"/>
          <p:cNvPicPr/>
          <p:nvPr/>
        </p:nvPicPr>
        <p:blipFill>
          <a:blip r:embed="rId4" cstate="print"/>
          <a:srcRect r="11492"/>
          <a:stretch/>
        </p:blipFill>
        <p:spPr>
          <a:xfrm>
            <a:off x="7807618" y="659888"/>
            <a:ext cx="3580817" cy="3034301"/>
          </a:xfrm>
          <a:prstGeom prst="rect">
            <a:avLst/>
          </a:prstGeom>
        </p:spPr>
      </p:pic>
      <p:pic>
        <p:nvPicPr>
          <p:cNvPr id="175" name="Shape 175"/>
          <p:cNvPicPr/>
          <p:nvPr/>
        </p:nvPicPr>
        <p:blipFill>
          <a:blip r:embed="rId5" cstate="print"/>
          <a:stretch/>
        </p:blipFill>
        <p:spPr>
          <a:xfrm>
            <a:off x="133164" y="2379767"/>
            <a:ext cx="2832005" cy="1885306"/>
          </a:xfrm>
          <a:prstGeom prst="rect">
            <a:avLst/>
          </a:prstGeom>
        </p:spPr>
      </p:pic>
      <p:pic>
        <p:nvPicPr>
          <p:cNvPr id="177" name="Shape 177"/>
          <p:cNvPicPr/>
          <p:nvPr/>
        </p:nvPicPr>
        <p:blipFill>
          <a:blip r:embed="rId6" cstate="print"/>
          <a:stretch/>
        </p:blipFill>
        <p:spPr>
          <a:xfrm>
            <a:off x="3435981" y="835091"/>
            <a:ext cx="3748985" cy="2499323"/>
          </a:xfrm>
          <a:prstGeom prst="rect">
            <a:avLst/>
          </a:prstGeom>
        </p:spPr>
      </p:pic>
      <p:pic>
        <p:nvPicPr>
          <p:cNvPr id="179" name="Shape 179"/>
          <p:cNvPicPr/>
          <p:nvPr/>
        </p:nvPicPr>
        <p:blipFill>
          <a:blip r:embed="rId7" cstate="print"/>
          <a:stretch/>
        </p:blipFill>
        <p:spPr>
          <a:xfrm>
            <a:off x="8056005" y="4040177"/>
            <a:ext cx="3332430" cy="2499323"/>
          </a:xfrm>
          <a:prstGeom prst="rect">
            <a:avLst/>
          </a:prstGeom>
        </p:spPr>
      </p:pic>
      <p:pic>
        <p:nvPicPr>
          <p:cNvPr id="181" name="Shape 181"/>
          <p:cNvPicPr/>
          <p:nvPr/>
        </p:nvPicPr>
        <p:blipFill>
          <a:blip r:embed="rId8" cstate="print"/>
          <a:srcRect t="20660" r="6040" b="6217"/>
          <a:stretch/>
        </p:blipFill>
        <p:spPr>
          <a:xfrm>
            <a:off x="4018440" y="3523586"/>
            <a:ext cx="3454286" cy="3121992"/>
          </a:xfrm>
          <a:prstGeom prst="rect">
            <a:avLst/>
          </a:prstGeom>
        </p:spPr>
      </p:pic>
      <p:sp>
        <p:nvSpPr>
          <p:cNvPr id="182" name="Shape 182"/>
          <p:cNvSpPr txBox="1"/>
          <p:nvPr/>
        </p:nvSpPr>
        <p:spPr>
          <a:xfrm>
            <a:off x="310459" y="1741659"/>
            <a:ext cx="986212" cy="36933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chemeClr val="accent1">
                    <a:lumMod val="50000"/>
                  </a:schemeClr>
                </a:solidFill>
              </a:rPr>
              <a:t>Причал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197819" y="3855512"/>
            <a:ext cx="2105944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chemeClr val="accent1">
                    <a:lumMod val="50000"/>
                  </a:schemeClr>
                </a:solidFill>
              </a:rPr>
              <a:t>Шлюзовая</a:t>
            </a:r>
            <a: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</a:rPr>
              <a:t>камера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603896" y="6247421"/>
            <a:ext cx="2634685" cy="36933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chemeClr val="accent1">
                    <a:lumMod val="50000"/>
                  </a:schemeClr>
                </a:solidFill>
              </a:rPr>
              <a:t>Береговой</a:t>
            </a:r>
            <a: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</a:rPr>
              <a:t>водозабор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3568794" y="2792941"/>
            <a:ext cx="2527205" cy="36933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chemeClr val="accent1">
                    <a:lumMod val="50000"/>
                  </a:schemeClr>
                </a:solidFill>
              </a:rPr>
              <a:t>Водосливная</a:t>
            </a:r>
            <a: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</a:rPr>
              <a:t>плотина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4135718" y="6170169"/>
            <a:ext cx="2439872" cy="36933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chemeClr val="accent1">
                    <a:lumMod val="50000"/>
                  </a:schemeClr>
                </a:solidFill>
              </a:rPr>
              <a:t>Шахтный</a:t>
            </a:r>
            <a: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</a:rPr>
              <a:t>водосброс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8238236" y="3244334"/>
            <a:ext cx="2826733" cy="369331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chemeClr val="accent1">
                    <a:lumMod val="50000"/>
                  </a:schemeClr>
                </a:solidFill>
              </a:rPr>
              <a:t>Набережная р. Волга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8208010" y="6091190"/>
            <a:ext cx="2178635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chemeClr val="accent1">
                    <a:lumMod val="50000"/>
                  </a:schemeClr>
                </a:solidFill>
              </a:rPr>
              <a:t>Шлюз-регулятор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677334" y="183472"/>
            <a:ext cx="9221268" cy="56225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/>
            <a:r>
              <a:rPr sz="2400" b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Безопасность</a:t>
            </a:r>
            <a:r>
              <a:t> </a:t>
            </a:r>
            <a:r>
              <a:rPr sz="2400" b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гидротехнических</a:t>
            </a:r>
            <a:r>
              <a:t> </a:t>
            </a:r>
            <a:r>
              <a:rPr sz="2400" b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сооружений*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407633" y="6596390"/>
            <a:ext cx="11376734" cy="2616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100" b="1" i="0">
                <a:solidFill>
                  <a:schemeClr val="accent1">
                    <a:lumMod val="50000"/>
                  </a:schemeClr>
                </a:solidFill>
                <a:latin typeface="PT Sans"/>
                <a:ea typeface="PT Sans"/>
                <a:cs typeface="PT Sans"/>
              </a:rPr>
              <a:t>*Федеральный закон "О безопасности гидротехнических сооружений" от 21.07.1997 N 117-ФЗ</a:t>
            </a:r>
          </a:p>
        </p:txBody>
      </p:sp>
      <p:sp>
        <p:nvSpPr>
          <p:cNvPr id="192" name="Shape 192"/>
          <p:cNvSpPr/>
          <p:nvPr/>
        </p:nvSpPr>
        <p:spPr>
          <a:xfrm>
            <a:off x="479394" y="6596390"/>
            <a:ext cx="21750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194" name="Shape 194"/>
          <p:cNvPicPr/>
          <p:nvPr/>
        </p:nvPicPr>
        <p:blipFill>
          <a:blip r:embed="rId2" cstate="print"/>
          <a:srcRect r="3311"/>
          <a:stretch/>
        </p:blipFill>
        <p:spPr>
          <a:xfrm>
            <a:off x="336613" y="842802"/>
            <a:ext cx="3837418" cy="2657737"/>
          </a:xfrm>
          <a:prstGeom prst="rect">
            <a:avLst/>
          </a:prstGeom>
        </p:spPr>
      </p:pic>
      <p:pic>
        <p:nvPicPr>
          <p:cNvPr id="196" name="Shape 196"/>
          <p:cNvPicPr/>
          <p:nvPr/>
        </p:nvPicPr>
        <p:blipFill>
          <a:blip r:embed="rId3" cstate="print"/>
          <a:srcRect l="6190" r="5984"/>
          <a:stretch/>
        </p:blipFill>
        <p:spPr>
          <a:xfrm>
            <a:off x="336613" y="3671414"/>
            <a:ext cx="3837418" cy="26688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Аспект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Аспект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17</TotalTime>
  <Words>938</Words>
  <Application>Microsoft Office PowerPoint</Application>
  <DocSecurity>0</DocSecurity>
  <PresentationFormat>Произвольный</PresentationFormat>
  <Paragraphs>109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 20.03.02 «Природообустройство и водопользование»</vt:lpstr>
      <vt:lpstr>Природообустройство – согласование требований природопользователей и свойств природы, придание ее компонентам новых свойств, повышающих потребительскую стоимость или полезность компонентов природы, восстановление нарушенных компонентов.</vt:lpstr>
      <vt:lpstr>Слайд 3</vt:lpstr>
      <vt:lpstr>Слайд 4</vt:lpstr>
      <vt:lpstr>Слайд 5</vt:lpstr>
      <vt:lpstr>Угличский гидроузел </vt:lpstr>
      <vt:lpstr>Рыбинский гидроузел</vt:lpstr>
      <vt:lpstr>Гидротехнические сооружения</vt:lpstr>
      <vt:lpstr>Безопасность гидротехнических сооружений*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Проектирование, строительство и эксплуатация  мелиоративных систем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20.03.02 «Природообустройство и водопользование»</dc:title>
  <dc:creator>Игнатьев А.А.</dc:creator>
  <cp:lastModifiedBy>ignatyevaa</cp:lastModifiedBy>
  <cp:revision>1</cp:revision>
  <dcterms:modified xsi:type="dcterms:W3CDTF">2022-06-02T08:47:22Z</dcterms:modified>
</cp:coreProperties>
</file>